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8" r:id="rId2"/>
    <p:sldId id="269" r:id="rId3"/>
    <p:sldId id="271" r:id="rId4"/>
    <p:sldId id="270" r:id="rId5"/>
    <p:sldId id="272" r:id="rId6"/>
    <p:sldId id="273" r:id="rId7"/>
    <p:sldId id="274" r:id="rId8"/>
    <p:sldId id="275" r:id="rId9"/>
    <p:sldId id="276"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900"/>
    <a:srgbClr val="156DFB"/>
    <a:srgbClr val="FFAB57"/>
    <a:srgbClr val="CC6600"/>
    <a:srgbClr val="FDFD7F"/>
    <a:srgbClr val="D3F9FB"/>
    <a:srgbClr val="FFD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8" autoAdjust="0"/>
  </p:normalViewPr>
  <p:slideViewPr>
    <p:cSldViewPr snapToGrid="0">
      <p:cViewPr>
        <p:scale>
          <a:sx n="60" d="100"/>
          <a:sy n="60" d="100"/>
        </p:scale>
        <p:origin x="-1373"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A25-822F-4109-9147-762E40ADD92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ZA"/>
        </a:p>
      </dgm:t>
    </dgm:pt>
    <dgm:pt modelId="{97AC5849-DBA3-4490-97D0-497614889A9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1: Delineate units of analysis and describe the status quo</a:t>
          </a:r>
          <a:endParaRPr lang="en-ZA" sz="1800" b="1" dirty="0">
            <a:latin typeface="Futura Md BT" panose="020B0602020204020303" pitchFamily="34" charset="0"/>
          </a:endParaRPr>
        </a:p>
      </dgm:t>
    </dgm:pt>
    <dgm:pt modelId="{E58A0234-8C91-4B6F-88AA-84DFB7C66B9C}" type="par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1EA7ED19-F0F6-4C37-8F1C-2F1485F92C5B}" type="sib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896C3A8B-25EE-41A5-A1E2-2A779F3BAE3F}">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2: Initiation of stakeholder process and catchment visioning</a:t>
          </a:r>
          <a:endParaRPr lang="en-ZA" sz="1800" b="1" dirty="0">
            <a:latin typeface="Futura Md BT" panose="020B0602020204020303" pitchFamily="34" charset="0"/>
          </a:endParaRPr>
        </a:p>
      </dgm:t>
    </dgm:pt>
    <dgm:pt modelId="{CA3C6DF9-2932-429E-B71A-DE59CBC9369D}" type="par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3C99FB9E-0687-47E5-B4CF-C24C853AA3CE}" type="sib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6F5C4B9F-D09D-4FAF-AC9F-46B9A2CF75D6}">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3: Quantify EWRs and changes in EGSA</a:t>
          </a:r>
          <a:endParaRPr lang="en-ZA" sz="1800" b="1" dirty="0">
            <a:latin typeface="Futura Md BT" panose="020B0602020204020303" pitchFamily="34" charset="0"/>
          </a:endParaRPr>
        </a:p>
      </dgm:t>
    </dgm:pt>
    <dgm:pt modelId="{AF2D8166-84E5-4E24-A635-53DDEF63AB57}" type="par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BCD2A7DD-CE76-489C-A63A-6FCA3B3CDD63}" type="sib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E1E3DE66-05C7-4290-815D-84E598EFC8C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7: Gazette class configuration	</a:t>
          </a:r>
          <a:endParaRPr lang="en-ZA" sz="1800" b="1" dirty="0">
            <a:latin typeface="Futura Md BT" panose="020B0602020204020303" pitchFamily="34" charset="0"/>
          </a:endParaRPr>
        </a:p>
      </dgm:t>
    </dgm:pt>
    <dgm:pt modelId="{001CC55C-277C-4E31-9588-240A4B5328AA}" type="par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ABD384B3-BE4E-4780-A5B2-F2BC499DD6F4}" type="sib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84B4CD7A-1476-43A1-89C7-1F11321FDED9}">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4: Identification and evaluation of scenarios within IWRM</a:t>
          </a:r>
          <a:endParaRPr lang="en-ZA" sz="1800" b="1" dirty="0">
            <a:latin typeface="Futura Md BT" panose="020B0602020204020303" pitchFamily="34" charset="0"/>
          </a:endParaRPr>
        </a:p>
      </dgm:t>
    </dgm:pt>
    <dgm:pt modelId="{143799D1-D66D-416C-9363-4AF10827DF2A}" type="par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8A55328E-5B86-4B57-BB1D-E8853008AEC2}" type="sib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4CBF7E20-D64E-4E48-A472-65A1F5AF0988}">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5: Stakeholder process</a:t>
          </a:r>
          <a:endParaRPr lang="en-ZA" sz="1800" b="1" dirty="0">
            <a:latin typeface="Futura Md BT" panose="020B0602020204020303" pitchFamily="34" charset="0"/>
          </a:endParaRPr>
        </a:p>
      </dgm:t>
    </dgm:pt>
    <dgm:pt modelId="{5DEE6FDE-9849-428A-8F12-3C9249E1A974}" type="par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09A6D6C9-2FF2-4724-A211-CF057146205C}" type="sib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C1A3A27D-4A8C-4DAD-A0C7-5EF26219D65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6: Resource Quality Objectives (EcoSpecs &amp; water quality (user))</a:t>
          </a:r>
          <a:endParaRPr lang="en-ZA" sz="1800" b="1" dirty="0">
            <a:latin typeface="Futura Md BT" panose="020B0602020204020303" pitchFamily="34" charset="0"/>
          </a:endParaRPr>
        </a:p>
      </dgm:t>
    </dgm:pt>
    <dgm:pt modelId="{0A73D24C-197D-41D6-870E-2BBD73F3414C}" type="par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01A922E1-42FC-4DBF-B389-6032DFAA408C}" type="sib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BE226595-BDD5-4A89-9E52-91E0982E75EE}" type="pres">
      <dgm:prSet presAssocID="{9AED3A25-822F-4109-9147-762E40ADD92D}" presName="Name0" presStyleCnt="0">
        <dgm:presLayoutVars>
          <dgm:dir/>
          <dgm:animLvl val="lvl"/>
          <dgm:resizeHandles val="exact"/>
        </dgm:presLayoutVars>
      </dgm:prSet>
      <dgm:spPr/>
      <dgm:t>
        <a:bodyPr/>
        <a:lstStyle/>
        <a:p>
          <a:endParaRPr lang="en-ZA"/>
        </a:p>
      </dgm:t>
    </dgm:pt>
    <dgm:pt modelId="{F6CA72E2-AEDB-4FF5-97F7-38CAB940D073}" type="pres">
      <dgm:prSet presAssocID="{E1E3DE66-05C7-4290-815D-84E598EFC8CB}" presName="boxAndChildren" presStyleCnt="0"/>
      <dgm:spPr/>
    </dgm:pt>
    <dgm:pt modelId="{70AEE6A4-CEC1-4D17-B16E-A6AB76F82B57}" type="pres">
      <dgm:prSet presAssocID="{E1E3DE66-05C7-4290-815D-84E598EFC8CB}" presName="parentTextBox" presStyleLbl="node1" presStyleIdx="0" presStyleCnt="7"/>
      <dgm:spPr/>
      <dgm:t>
        <a:bodyPr/>
        <a:lstStyle/>
        <a:p>
          <a:endParaRPr lang="en-ZA"/>
        </a:p>
      </dgm:t>
    </dgm:pt>
    <dgm:pt modelId="{584F341E-D44E-406D-AD7D-E65E27EC4838}" type="pres">
      <dgm:prSet presAssocID="{01A922E1-42FC-4DBF-B389-6032DFAA408C}" presName="sp" presStyleCnt="0"/>
      <dgm:spPr/>
    </dgm:pt>
    <dgm:pt modelId="{50670C99-2611-40F6-8A68-7C1EFD92F31D}" type="pres">
      <dgm:prSet presAssocID="{C1A3A27D-4A8C-4DAD-A0C7-5EF26219D65B}" presName="arrowAndChildren" presStyleCnt="0"/>
      <dgm:spPr/>
    </dgm:pt>
    <dgm:pt modelId="{92CCB063-EC91-44E7-A15E-FF8A4C4DDC86}" type="pres">
      <dgm:prSet presAssocID="{C1A3A27D-4A8C-4DAD-A0C7-5EF26219D65B}" presName="parentTextArrow" presStyleLbl="node1" presStyleIdx="1" presStyleCnt="7"/>
      <dgm:spPr/>
      <dgm:t>
        <a:bodyPr/>
        <a:lstStyle/>
        <a:p>
          <a:endParaRPr lang="en-ZA"/>
        </a:p>
      </dgm:t>
    </dgm:pt>
    <dgm:pt modelId="{297CA12C-60B8-4C21-BCB1-54AD05DCE368}" type="pres">
      <dgm:prSet presAssocID="{09A6D6C9-2FF2-4724-A211-CF057146205C}" presName="sp" presStyleCnt="0"/>
      <dgm:spPr/>
    </dgm:pt>
    <dgm:pt modelId="{21BDCA20-281C-467D-B92C-5113DB390AA1}" type="pres">
      <dgm:prSet presAssocID="{4CBF7E20-D64E-4E48-A472-65A1F5AF0988}" presName="arrowAndChildren" presStyleCnt="0"/>
      <dgm:spPr/>
    </dgm:pt>
    <dgm:pt modelId="{8EC21FBD-A0F6-4ED3-A6EE-0A269359EB7D}" type="pres">
      <dgm:prSet presAssocID="{4CBF7E20-D64E-4E48-A472-65A1F5AF0988}" presName="parentTextArrow" presStyleLbl="node1" presStyleIdx="2" presStyleCnt="7"/>
      <dgm:spPr/>
      <dgm:t>
        <a:bodyPr/>
        <a:lstStyle/>
        <a:p>
          <a:endParaRPr lang="en-ZA"/>
        </a:p>
      </dgm:t>
    </dgm:pt>
    <dgm:pt modelId="{5097D5B9-3430-4A07-9E40-D9E94BDEE240}" type="pres">
      <dgm:prSet presAssocID="{8A55328E-5B86-4B57-BB1D-E8853008AEC2}" presName="sp" presStyleCnt="0"/>
      <dgm:spPr/>
    </dgm:pt>
    <dgm:pt modelId="{2A495611-773A-4F51-9364-B1681ECA25FA}" type="pres">
      <dgm:prSet presAssocID="{84B4CD7A-1476-43A1-89C7-1F11321FDED9}" presName="arrowAndChildren" presStyleCnt="0"/>
      <dgm:spPr/>
    </dgm:pt>
    <dgm:pt modelId="{684C944B-3E90-4D4E-8425-19E06C996C1F}" type="pres">
      <dgm:prSet presAssocID="{84B4CD7A-1476-43A1-89C7-1F11321FDED9}" presName="parentTextArrow" presStyleLbl="node1" presStyleIdx="3" presStyleCnt="7"/>
      <dgm:spPr/>
      <dgm:t>
        <a:bodyPr/>
        <a:lstStyle/>
        <a:p>
          <a:endParaRPr lang="en-ZA"/>
        </a:p>
      </dgm:t>
    </dgm:pt>
    <dgm:pt modelId="{A7E43AD8-17D8-4C03-A826-782735C63681}" type="pres">
      <dgm:prSet presAssocID="{BCD2A7DD-CE76-489C-A63A-6FCA3B3CDD63}" presName="sp" presStyleCnt="0"/>
      <dgm:spPr/>
    </dgm:pt>
    <dgm:pt modelId="{3F5146D1-6322-414E-8A5B-CD1D8B627F80}" type="pres">
      <dgm:prSet presAssocID="{6F5C4B9F-D09D-4FAF-AC9F-46B9A2CF75D6}" presName="arrowAndChildren" presStyleCnt="0"/>
      <dgm:spPr/>
    </dgm:pt>
    <dgm:pt modelId="{C24F73F5-020C-4D9E-A3C5-4C2BA88EFC25}" type="pres">
      <dgm:prSet presAssocID="{6F5C4B9F-D09D-4FAF-AC9F-46B9A2CF75D6}" presName="parentTextArrow" presStyleLbl="node1" presStyleIdx="4" presStyleCnt="7"/>
      <dgm:spPr/>
      <dgm:t>
        <a:bodyPr/>
        <a:lstStyle/>
        <a:p>
          <a:endParaRPr lang="en-ZA"/>
        </a:p>
      </dgm:t>
    </dgm:pt>
    <dgm:pt modelId="{A9FAE2C3-0D20-4E3C-AC7D-04F296E91870}" type="pres">
      <dgm:prSet presAssocID="{3C99FB9E-0687-47E5-B4CF-C24C853AA3CE}" presName="sp" presStyleCnt="0"/>
      <dgm:spPr/>
    </dgm:pt>
    <dgm:pt modelId="{A8D08FC3-53F6-4B81-B5E6-85162866632A}" type="pres">
      <dgm:prSet presAssocID="{896C3A8B-25EE-41A5-A1E2-2A779F3BAE3F}" presName="arrowAndChildren" presStyleCnt="0"/>
      <dgm:spPr/>
    </dgm:pt>
    <dgm:pt modelId="{CE847B37-6D19-43E3-9659-EF7C62624C23}" type="pres">
      <dgm:prSet presAssocID="{896C3A8B-25EE-41A5-A1E2-2A779F3BAE3F}" presName="parentTextArrow" presStyleLbl="node1" presStyleIdx="5" presStyleCnt="7"/>
      <dgm:spPr/>
      <dgm:t>
        <a:bodyPr/>
        <a:lstStyle/>
        <a:p>
          <a:endParaRPr lang="en-ZA"/>
        </a:p>
      </dgm:t>
    </dgm:pt>
    <dgm:pt modelId="{1C05CC98-07E3-4270-9A50-5ECF1344C4FF}" type="pres">
      <dgm:prSet presAssocID="{1EA7ED19-F0F6-4C37-8F1C-2F1485F92C5B}" presName="sp" presStyleCnt="0"/>
      <dgm:spPr/>
    </dgm:pt>
    <dgm:pt modelId="{6D22C6EC-C3D1-413B-BDAD-C210E11642B7}" type="pres">
      <dgm:prSet presAssocID="{97AC5849-DBA3-4490-97D0-497614889A9B}" presName="arrowAndChildren" presStyleCnt="0"/>
      <dgm:spPr/>
    </dgm:pt>
    <dgm:pt modelId="{A19471C5-63D2-42A3-BF3A-7D30636113F1}" type="pres">
      <dgm:prSet presAssocID="{97AC5849-DBA3-4490-97D0-497614889A9B}" presName="parentTextArrow" presStyleLbl="node1" presStyleIdx="6" presStyleCnt="7"/>
      <dgm:spPr/>
      <dgm:t>
        <a:bodyPr/>
        <a:lstStyle/>
        <a:p>
          <a:endParaRPr lang="en-ZA"/>
        </a:p>
      </dgm:t>
    </dgm:pt>
  </dgm:ptLst>
  <dgm:cxnLst>
    <dgm:cxn modelId="{6F3BB218-1B21-4D50-B6B5-AEBF09D78863}" srcId="{9AED3A25-822F-4109-9147-762E40ADD92D}" destId="{97AC5849-DBA3-4490-97D0-497614889A9B}" srcOrd="0" destOrd="0" parTransId="{E58A0234-8C91-4B6F-88AA-84DFB7C66B9C}" sibTransId="{1EA7ED19-F0F6-4C37-8F1C-2F1485F92C5B}"/>
    <dgm:cxn modelId="{687BE879-1A18-47EB-9572-00FFDCE6A9F9}" type="presOf" srcId="{C1A3A27D-4A8C-4DAD-A0C7-5EF26219D65B}" destId="{92CCB063-EC91-44E7-A15E-FF8A4C4DDC86}" srcOrd="0" destOrd="0" presId="urn:microsoft.com/office/officeart/2005/8/layout/process4"/>
    <dgm:cxn modelId="{81FF0C85-98AC-4492-87CE-CC31045B9F34}" type="presOf" srcId="{E1E3DE66-05C7-4290-815D-84E598EFC8CB}" destId="{70AEE6A4-CEC1-4D17-B16E-A6AB76F82B57}" srcOrd="0" destOrd="0" presId="urn:microsoft.com/office/officeart/2005/8/layout/process4"/>
    <dgm:cxn modelId="{41043035-FCEE-4779-9080-121351F2F4E5}" srcId="{9AED3A25-822F-4109-9147-762E40ADD92D}" destId="{E1E3DE66-05C7-4290-815D-84E598EFC8CB}" srcOrd="6" destOrd="0" parTransId="{001CC55C-277C-4E31-9588-240A4B5328AA}" sibTransId="{ABD384B3-BE4E-4780-A5B2-F2BC499DD6F4}"/>
    <dgm:cxn modelId="{37853093-8C4D-48CA-8263-A51D874EA288}" type="presOf" srcId="{4CBF7E20-D64E-4E48-A472-65A1F5AF0988}" destId="{8EC21FBD-A0F6-4ED3-A6EE-0A269359EB7D}" srcOrd="0" destOrd="0" presId="urn:microsoft.com/office/officeart/2005/8/layout/process4"/>
    <dgm:cxn modelId="{F78CE34F-9975-46E6-9C7B-43B627367E5D}" srcId="{9AED3A25-822F-4109-9147-762E40ADD92D}" destId="{C1A3A27D-4A8C-4DAD-A0C7-5EF26219D65B}" srcOrd="5" destOrd="0" parTransId="{0A73D24C-197D-41D6-870E-2BBD73F3414C}" sibTransId="{01A922E1-42FC-4DBF-B389-6032DFAA408C}"/>
    <dgm:cxn modelId="{5CBF6B9E-5F95-440D-88AA-09F7AE147C2A}" type="presOf" srcId="{84B4CD7A-1476-43A1-89C7-1F11321FDED9}" destId="{684C944B-3E90-4D4E-8425-19E06C996C1F}" srcOrd="0" destOrd="0" presId="urn:microsoft.com/office/officeart/2005/8/layout/process4"/>
    <dgm:cxn modelId="{984D6A68-5519-475E-91EE-75C1086F8EB5}" srcId="{9AED3A25-822F-4109-9147-762E40ADD92D}" destId="{84B4CD7A-1476-43A1-89C7-1F11321FDED9}" srcOrd="3" destOrd="0" parTransId="{143799D1-D66D-416C-9363-4AF10827DF2A}" sibTransId="{8A55328E-5B86-4B57-BB1D-E8853008AEC2}"/>
    <dgm:cxn modelId="{D2F222C5-4B11-4302-B20D-27F8B154246C}" srcId="{9AED3A25-822F-4109-9147-762E40ADD92D}" destId="{896C3A8B-25EE-41A5-A1E2-2A779F3BAE3F}" srcOrd="1" destOrd="0" parTransId="{CA3C6DF9-2932-429E-B71A-DE59CBC9369D}" sibTransId="{3C99FB9E-0687-47E5-B4CF-C24C853AA3CE}"/>
    <dgm:cxn modelId="{D549678C-8622-4F18-AC17-B8A2BD388A15}" srcId="{9AED3A25-822F-4109-9147-762E40ADD92D}" destId="{4CBF7E20-D64E-4E48-A472-65A1F5AF0988}" srcOrd="4" destOrd="0" parTransId="{5DEE6FDE-9849-428A-8F12-3C9249E1A974}" sibTransId="{09A6D6C9-2FF2-4724-A211-CF057146205C}"/>
    <dgm:cxn modelId="{7A340B57-8CB8-4893-92E3-CB209FCD6A9D}" type="presOf" srcId="{6F5C4B9F-D09D-4FAF-AC9F-46B9A2CF75D6}" destId="{C24F73F5-020C-4D9E-A3C5-4C2BA88EFC25}" srcOrd="0" destOrd="0" presId="urn:microsoft.com/office/officeart/2005/8/layout/process4"/>
    <dgm:cxn modelId="{EA3DA9EA-8C67-4BCE-A9E4-C08E7E347324}" type="presOf" srcId="{896C3A8B-25EE-41A5-A1E2-2A779F3BAE3F}" destId="{CE847B37-6D19-43E3-9659-EF7C62624C23}" srcOrd="0" destOrd="0" presId="urn:microsoft.com/office/officeart/2005/8/layout/process4"/>
    <dgm:cxn modelId="{C6D7A9BF-E1BD-4C36-98DC-704CC5C9E4A7}" srcId="{9AED3A25-822F-4109-9147-762E40ADD92D}" destId="{6F5C4B9F-D09D-4FAF-AC9F-46B9A2CF75D6}" srcOrd="2" destOrd="0" parTransId="{AF2D8166-84E5-4E24-A635-53DDEF63AB57}" sibTransId="{BCD2A7DD-CE76-489C-A63A-6FCA3B3CDD63}"/>
    <dgm:cxn modelId="{9D1874DE-5476-4CD0-AFD2-BF236CA7A7ED}" type="presOf" srcId="{97AC5849-DBA3-4490-97D0-497614889A9B}" destId="{A19471C5-63D2-42A3-BF3A-7D30636113F1}" srcOrd="0" destOrd="0" presId="urn:microsoft.com/office/officeart/2005/8/layout/process4"/>
    <dgm:cxn modelId="{D9F46A18-F489-493E-B8A0-E2DBEC677A81}" type="presOf" srcId="{9AED3A25-822F-4109-9147-762E40ADD92D}" destId="{BE226595-BDD5-4A89-9E52-91E0982E75EE}" srcOrd="0" destOrd="0" presId="urn:microsoft.com/office/officeart/2005/8/layout/process4"/>
    <dgm:cxn modelId="{2B30D2C9-A18A-4A33-B7F9-4420C6233B21}" type="presParOf" srcId="{BE226595-BDD5-4A89-9E52-91E0982E75EE}" destId="{F6CA72E2-AEDB-4FF5-97F7-38CAB940D073}" srcOrd="0" destOrd="0" presId="urn:microsoft.com/office/officeart/2005/8/layout/process4"/>
    <dgm:cxn modelId="{5E88198E-C705-49B3-BD7D-CE4917250E2C}" type="presParOf" srcId="{F6CA72E2-AEDB-4FF5-97F7-38CAB940D073}" destId="{70AEE6A4-CEC1-4D17-B16E-A6AB76F82B57}" srcOrd="0" destOrd="0" presId="urn:microsoft.com/office/officeart/2005/8/layout/process4"/>
    <dgm:cxn modelId="{A2B7F38B-8897-4A44-B19C-0CEE2AF36FFE}" type="presParOf" srcId="{BE226595-BDD5-4A89-9E52-91E0982E75EE}" destId="{584F341E-D44E-406D-AD7D-E65E27EC4838}" srcOrd="1" destOrd="0" presId="urn:microsoft.com/office/officeart/2005/8/layout/process4"/>
    <dgm:cxn modelId="{3F81CC03-A622-472C-8668-528FFE442F2A}" type="presParOf" srcId="{BE226595-BDD5-4A89-9E52-91E0982E75EE}" destId="{50670C99-2611-40F6-8A68-7C1EFD92F31D}" srcOrd="2" destOrd="0" presId="urn:microsoft.com/office/officeart/2005/8/layout/process4"/>
    <dgm:cxn modelId="{93DB0B65-EFD5-4D18-BDB9-3F8A1C1BFDDD}" type="presParOf" srcId="{50670C99-2611-40F6-8A68-7C1EFD92F31D}" destId="{92CCB063-EC91-44E7-A15E-FF8A4C4DDC86}" srcOrd="0" destOrd="0" presId="urn:microsoft.com/office/officeart/2005/8/layout/process4"/>
    <dgm:cxn modelId="{6A04F6FB-4A99-4D1A-805F-02B313A9BE05}" type="presParOf" srcId="{BE226595-BDD5-4A89-9E52-91E0982E75EE}" destId="{297CA12C-60B8-4C21-BCB1-54AD05DCE368}" srcOrd="3" destOrd="0" presId="urn:microsoft.com/office/officeart/2005/8/layout/process4"/>
    <dgm:cxn modelId="{E3FAEB71-2F52-4297-94D7-A83AF8ED5133}" type="presParOf" srcId="{BE226595-BDD5-4A89-9E52-91E0982E75EE}" destId="{21BDCA20-281C-467D-B92C-5113DB390AA1}" srcOrd="4" destOrd="0" presId="urn:microsoft.com/office/officeart/2005/8/layout/process4"/>
    <dgm:cxn modelId="{0294868C-F6F6-409C-8621-C9E1D806CC3B}" type="presParOf" srcId="{21BDCA20-281C-467D-B92C-5113DB390AA1}" destId="{8EC21FBD-A0F6-4ED3-A6EE-0A269359EB7D}" srcOrd="0" destOrd="0" presId="urn:microsoft.com/office/officeart/2005/8/layout/process4"/>
    <dgm:cxn modelId="{A840F000-43FA-41B4-80E0-5A60C0CB892A}" type="presParOf" srcId="{BE226595-BDD5-4A89-9E52-91E0982E75EE}" destId="{5097D5B9-3430-4A07-9E40-D9E94BDEE240}" srcOrd="5" destOrd="0" presId="urn:microsoft.com/office/officeart/2005/8/layout/process4"/>
    <dgm:cxn modelId="{7E9574BC-B155-4523-BE12-BC057EFF816A}" type="presParOf" srcId="{BE226595-BDD5-4A89-9E52-91E0982E75EE}" destId="{2A495611-773A-4F51-9364-B1681ECA25FA}" srcOrd="6" destOrd="0" presId="urn:microsoft.com/office/officeart/2005/8/layout/process4"/>
    <dgm:cxn modelId="{8E78DD4A-FC05-4831-AF08-EE8BEA8F11A9}" type="presParOf" srcId="{2A495611-773A-4F51-9364-B1681ECA25FA}" destId="{684C944B-3E90-4D4E-8425-19E06C996C1F}" srcOrd="0" destOrd="0" presId="urn:microsoft.com/office/officeart/2005/8/layout/process4"/>
    <dgm:cxn modelId="{B20F4E4B-7238-4086-838B-056B8F289DB4}" type="presParOf" srcId="{BE226595-BDD5-4A89-9E52-91E0982E75EE}" destId="{A7E43AD8-17D8-4C03-A826-782735C63681}" srcOrd="7" destOrd="0" presId="urn:microsoft.com/office/officeart/2005/8/layout/process4"/>
    <dgm:cxn modelId="{A45B8998-F3FE-45DC-B6DD-BC0B954DD5E3}" type="presParOf" srcId="{BE226595-BDD5-4A89-9E52-91E0982E75EE}" destId="{3F5146D1-6322-414E-8A5B-CD1D8B627F80}" srcOrd="8" destOrd="0" presId="urn:microsoft.com/office/officeart/2005/8/layout/process4"/>
    <dgm:cxn modelId="{FDC132B8-0A06-4B92-A77C-EAD1687D13A6}" type="presParOf" srcId="{3F5146D1-6322-414E-8A5B-CD1D8B627F80}" destId="{C24F73F5-020C-4D9E-A3C5-4C2BA88EFC25}" srcOrd="0" destOrd="0" presId="urn:microsoft.com/office/officeart/2005/8/layout/process4"/>
    <dgm:cxn modelId="{2A3C7B78-C507-4CEF-B6F4-1B7DA26A1ECA}" type="presParOf" srcId="{BE226595-BDD5-4A89-9E52-91E0982E75EE}" destId="{A9FAE2C3-0D20-4E3C-AC7D-04F296E91870}" srcOrd="9" destOrd="0" presId="urn:microsoft.com/office/officeart/2005/8/layout/process4"/>
    <dgm:cxn modelId="{69FB5446-A43F-4781-B6D9-29FD3732E51E}" type="presParOf" srcId="{BE226595-BDD5-4A89-9E52-91E0982E75EE}" destId="{A8D08FC3-53F6-4B81-B5E6-85162866632A}" srcOrd="10" destOrd="0" presId="urn:microsoft.com/office/officeart/2005/8/layout/process4"/>
    <dgm:cxn modelId="{E1020C67-FDFE-4784-B60C-975B2C6F0182}" type="presParOf" srcId="{A8D08FC3-53F6-4B81-B5E6-85162866632A}" destId="{CE847B37-6D19-43E3-9659-EF7C62624C23}" srcOrd="0" destOrd="0" presId="urn:microsoft.com/office/officeart/2005/8/layout/process4"/>
    <dgm:cxn modelId="{3490CC78-F3A5-4B24-A546-EBB409AA8FF9}" type="presParOf" srcId="{BE226595-BDD5-4A89-9E52-91E0982E75EE}" destId="{1C05CC98-07E3-4270-9A50-5ECF1344C4FF}" srcOrd="11" destOrd="0" presId="urn:microsoft.com/office/officeart/2005/8/layout/process4"/>
    <dgm:cxn modelId="{896B1CE9-67EC-4763-9EFE-97E9BC67E617}" type="presParOf" srcId="{BE226595-BDD5-4A89-9E52-91E0982E75EE}" destId="{6D22C6EC-C3D1-413B-BDAD-C210E11642B7}" srcOrd="12" destOrd="0" presId="urn:microsoft.com/office/officeart/2005/8/layout/process4"/>
    <dgm:cxn modelId="{8DC38E12-D3F0-4DBB-B294-9CF63C74B8AF}" type="presParOf" srcId="{6D22C6EC-C3D1-413B-BDAD-C210E11642B7}" destId="{A19471C5-63D2-42A3-BF3A-7D30636113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E6A4-CEC1-4D17-B16E-A6AB76F82B57}">
      <dsp:nvSpPr>
        <dsp:cNvPr id="0" name=""/>
        <dsp:cNvSpPr/>
      </dsp:nvSpPr>
      <dsp:spPr>
        <a:xfrm>
          <a:off x="0" y="4528844"/>
          <a:ext cx="8606730" cy="4955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7: Gazette class configuration	</a:t>
          </a:r>
          <a:endParaRPr lang="en-ZA" sz="1800" b="1" kern="1200" dirty="0">
            <a:latin typeface="Futura Md BT" panose="020B0602020204020303" pitchFamily="34" charset="0"/>
          </a:endParaRPr>
        </a:p>
      </dsp:txBody>
      <dsp:txXfrm>
        <a:off x="0" y="4528844"/>
        <a:ext cx="8606730" cy="495589"/>
      </dsp:txXfrm>
    </dsp:sp>
    <dsp:sp modelId="{92CCB063-EC91-44E7-A15E-FF8A4C4DDC86}">
      <dsp:nvSpPr>
        <dsp:cNvPr id="0" name=""/>
        <dsp:cNvSpPr/>
      </dsp:nvSpPr>
      <dsp:spPr>
        <a:xfrm rot="10800000">
          <a:off x="0" y="377406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6: Resource Quality Objectives (EcoSpecs &amp; water quality (user))</a:t>
          </a:r>
          <a:endParaRPr lang="en-ZA" sz="1800" b="1" kern="1200" dirty="0">
            <a:latin typeface="Futura Md BT" panose="020B0602020204020303" pitchFamily="34" charset="0"/>
          </a:endParaRPr>
        </a:p>
      </dsp:txBody>
      <dsp:txXfrm rot="10800000">
        <a:off x="0" y="3774062"/>
        <a:ext cx="8606730" cy="495264"/>
      </dsp:txXfrm>
    </dsp:sp>
    <dsp:sp modelId="{8EC21FBD-A0F6-4ED3-A6EE-0A269359EB7D}">
      <dsp:nvSpPr>
        <dsp:cNvPr id="0" name=""/>
        <dsp:cNvSpPr/>
      </dsp:nvSpPr>
      <dsp:spPr>
        <a:xfrm rot="10800000">
          <a:off x="0" y="3019280"/>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5: Stakeholder process</a:t>
          </a:r>
          <a:endParaRPr lang="en-ZA" sz="1800" b="1" kern="1200" dirty="0">
            <a:latin typeface="Futura Md BT" panose="020B0602020204020303" pitchFamily="34" charset="0"/>
          </a:endParaRPr>
        </a:p>
      </dsp:txBody>
      <dsp:txXfrm rot="10800000">
        <a:off x="0" y="3019280"/>
        <a:ext cx="8606730" cy="495264"/>
      </dsp:txXfrm>
    </dsp:sp>
    <dsp:sp modelId="{684C944B-3E90-4D4E-8425-19E06C996C1F}">
      <dsp:nvSpPr>
        <dsp:cNvPr id="0" name=""/>
        <dsp:cNvSpPr/>
      </dsp:nvSpPr>
      <dsp:spPr>
        <a:xfrm rot="10800000">
          <a:off x="0" y="2264498"/>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4: Identification and evaluation of scenarios within IWRM</a:t>
          </a:r>
          <a:endParaRPr lang="en-ZA" sz="1800" b="1" kern="1200" dirty="0">
            <a:latin typeface="Futura Md BT" panose="020B0602020204020303" pitchFamily="34" charset="0"/>
          </a:endParaRPr>
        </a:p>
      </dsp:txBody>
      <dsp:txXfrm rot="10800000">
        <a:off x="0" y="2264498"/>
        <a:ext cx="8606730" cy="495264"/>
      </dsp:txXfrm>
    </dsp:sp>
    <dsp:sp modelId="{C24F73F5-020C-4D9E-A3C5-4C2BA88EFC25}">
      <dsp:nvSpPr>
        <dsp:cNvPr id="0" name=""/>
        <dsp:cNvSpPr/>
      </dsp:nvSpPr>
      <dsp:spPr>
        <a:xfrm rot="10800000">
          <a:off x="0" y="1509716"/>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3: Quantify EWRs and changes in EGSA</a:t>
          </a:r>
          <a:endParaRPr lang="en-ZA" sz="1800" b="1" kern="1200" dirty="0">
            <a:latin typeface="Futura Md BT" panose="020B0602020204020303" pitchFamily="34" charset="0"/>
          </a:endParaRPr>
        </a:p>
      </dsp:txBody>
      <dsp:txXfrm rot="10800000">
        <a:off x="0" y="1509716"/>
        <a:ext cx="8606730" cy="495264"/>
      </dsp:txXfrm>
    </dsp:sp>
    <dsp:sp modelId="{CE847B37-6D19-43E3-9659-EF7C62624C23}">
      <dsp:nvSpPr>
        <dsp:cNvPr id="0" name=""/>
        <dsp:cNvSpPr/>
      </dsp:nvSpPr>
      <dsp:spPr>
        <a:xfrm rot="10800000">
          <a:off x="0" y="754934"/>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2: Initiation of stakeholder process and catchment visioning</a:t>
          </a:r>
          <a:endParaRPr lang="en-ZA" sz="1800" b="1" kern="1200" dirty="0">
            <a:latin typeface="Futura Md BT" panose="020B0602020204020303" pitchFamily="34" charset="0"/>
          </a:endParaRPr>
        </a:p>
      </dsp:txBody>
      <dsp:txXfrm rot="10800000">
        <a:off x="0" y="754934"/>
        <a:ext cx="8606730" cy="495264"/>
      </dsp:txXfrm>
    </dsp:sp>
    <dsp:sp modelId="{A19471C5-63D2-42A3-BF3A-7D30636113F1}">
      <dsp:nvSpPr>
        <dsp:cNvPr id="0" name=""/>
        <dsp:cNvSpPr/>
      </dsp:nvSpPr>
      <dsp:spPr>
        <a:xfrm rot="10800000">
          <a:off x="0" y="15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1: Delineate units of analysis and describe the status quo</a:t>
          </a:r>
          <a:endParaRPr lang="en-ZA" sz="1800" b="1" kern="1200" dirty="0">
            <a:latin typeface="Futura Md BT" panose="020B0602020204020303" pitchFamily="34" charset="0"/>
          </a:endParaRPr>
        </a:p>
      </dsp:txBody>
      <dsp:txXfrm rot="10800000">
        <a:off x="0" y="152"/>
        <a:ext cx="8606730" cy="4952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18E05-CD1B-46A9-AD85-B9FBC41C656D}" type="datetimeFigureOut">
              <a:rPr lang="en-ZA" smtClean="0"/>
              <a:t>2013/11/24</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4867E-6C0B-45D1-A7A5-784753A2F51D}" type="slidenum">
              <a:rPr lang="en-ZA" smtClean="0"/>
              <a:t>‹#›</a:t>
            </a:fld>
            <a:endParaRPr lang="en-ZA" dirty="0"/>
          </a:p>
        </p:txBody>
      </p:sp>
    </p:spTree>
    <p:extLst>
      <p:ext uri="{BB962C8B-B14F-4D97-AF65-F5344CB8AC3E}">
        <p14:creationId xmlns:p14="http://schemas.microsoft.com/office/powerpoint/2010/main" val="115096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BF6E43B-1595-40EE-98D9-9D219E80177B}"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85941D3-CA37-42AF-A137-68965770B96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58297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04FC9717-0E97-43DE-9DC1-86B2FB71374C}"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FCE0B8A7-0DA6-494E-AC50-9AAB2D07CB1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47963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A9F0D72-5402-430A-BDF6-76375D3EED57}"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2509F15-D07D-4AD0-97DD-6A593A903F1C}"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48280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849ABAC-2D90-41F6-B216-269B77B5E918}"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99C816C-FE41-4DE7-B7FF-E6F9195E4A0F}"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60518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8EB6A41-5C2A-49A0-A7E1-0782692DE46D}"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3DE2512C-E519-411C-B9F6-82F9AD5FA69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58971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F95FB3A3-7694-4CA4-AA58-BA5B0AD1FAE5}"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89614A2-ED4C-4B6E-B265-985182E6C97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8900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E1C539B-B35F-47A2-8494-8683E050EEB9}"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A4A986C2-C1C8-43F2-8BC1-27D2CCDB7A0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35315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EA8B0ED9-EA1F-4F62-AFF1-41637A49E3E8}"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35B1BC8-68C7-450A-8DA4-A6A3FDC3204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1332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DF6F9B6-A959-4D5F-BF87-6E42AEBE044D}"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B1AFAD4-B17E-4D98-AFD2-C6576904CF97}"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20933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BE78EE4-FD97-4B18-8918-DCBCABD16198}"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86CA679A-47D0-4D45-9D88-BE1A8A8A584D}"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94455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1E28F08-CFC3-413A-8ED4-52E1EBE514DE}" type="datetimeFigureOut">
              <a:rPr lang="en-US" altLang="en-US">
                <a:solidFill>
                  <a:prstClr val="black"/>
                </a:solidFill>
                <a:ea typeface="ＭＳ Ｐゴシック" pitchFamily="34" charset="-128"/>
              </a:rPr>
              <a:pPr defTabSz="457200" fontAlgn="base">
                <a:spcBef>
                  <a:spcPct val="0"/>
                </a:spcBef>
                <a:spcAft>
                  <a:spcPct val="0"/>
                </a:spcAft>
              </a:pPr>
              <a:t>11/24/2013</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5452F99-34F2-42D9-AB3A-9C0AC8CFEAB3}"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65122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1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Slide Opening 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6"/>
          <p:cNvSpPr txBox="1">
            <a:spLocks noChangeArrowheads="1"/>
          </p:cNvSpPr>
          <p:nvPr/>
        </p:nvSpPr>
        <p:spPr bwMode="auto">
          <a:xfrm>
            <a:off x="118754" y="2251075"/>
            <a:ext cx="884711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3200" b="1" dirty="0" smtClean="0">
                <a:solidFill>
                  <a:prstClr val="white"/>
                </a:solidFill>
                <a:latin typeface="Futura Md BT" panose="020B0602020204020303" pitchFamily="34" charset="0"/>
              </a:rPr>
              <a:t>FROM SCENARIOS TO MANAGEMENT CLASSES: </a:t>
            </a:r>
          </a:p>
          <a:p>
            <a:pPr defTabSz="457200" eaLnBrk="1" fontAlgn="base" hangingPunct="1">
              <a:spcBef>
                <a:spcPct val="0"/>
              </a:spcBef>
              <a:spcAft>
                <a:spcPct val="0"/>
              </a:spcAft>
            </a:pPr>
            <a:r>
              <a:rPr lang="en-US" altLang="en-US" sz="3200" b="1" dirty="0">
                <a:solidFill>
                  <a:prstClr val="white"/>
                </a:solidFill>
                <a:latin typeface="Futura Md BT" panose="020B0602020204020303" pitchFamily="34" charset="0"/>
              </a:rPr>
              <a:t>ECOLOGICAL </a:t>
            </a:r>
            <a:r>
              <a:rPr lang="en-US" altLang="en-US" sz="3200" b="1" dirty="0" smtClean="0">
                <a:solidFill>
                  <a:prstClr val="white"/>
                </a:solidFill>
                <a:latin typeface="Futura Md BT" panose="020B0602020204020303" pitchFamily="34" charset="0"/>
              </a:rPr>
              <a:t>COMPONENT DEMONSTRATION </a:t>
            </a:r>
          </a:p>
          <a:p>
            <a:pPr defTabSz="457200" eaLnBrk="1" fontAlgn="base" hangingPunct="1">
              <a:spcBef>
                <a:spcPct val="0"/>
              </a:spcBef>
              <a:spcAft>
                <a:spcPct val="0"/>
              </a:spcAft>
            </a:pPr>
            <a:endParaRPr lang="en-US" altLang="en-US" sz="3200" b="1" dirty="0">
              <a:solidFill>
                <a:prstClr val="white"/>
              </a:solidFill>
              <a:latin typeface="Futura Md BT" panose="020B0602020204020303" pitchFamily="34" charset="0"/>
            </a:endParaRPr>
          </a:p>
          <a:p>
            <a:pPr defTabSz="457200" eaLnBrk="1" fontAlgn="base" hangingPunct="1">
              <a:spcBef>
                <a:spcPct val="0"/>
              </a:spcBef>
              <a:spcAft>
                <a:spcPct val="0"/>
              </a:spcAft>
            </a:pPr>
            <a:r>
              <a:rPr lang="en-US" altLang="en-US" sz="3200" dirty="0" smtClean="0">
                <a:solidFill>
                  <a:prstClr val="white"/>
                </a:solidFill>
                <a:latin typeface="Futura Md BT" panose="020B0602020204020303" pitchFamily="34" charset="0"/>
              </a:rPr>
              <a:t>Presented by: Delana Louw (Rivers </a:t>
            </a:r>
            <a:r>
              <a:rPr lang="en-US" altLang="en-US" sz="3200" dirty="0" smtClean="0">
                <a:solidFill>
                  <a:prstClr val="white"/>
                </a:solidFill>
                <a:latin typeface="Futura Md BT" panose="020B0602020204020303" pitchFamily="34" charset="0"/>
              </a:rPr>
              <a:t>for </a:t>
            </a:r>
            <a:r>
              <a:rPr lang="en-US" altLang="en-US" sz="3200" dirty="0" smtClean="0">
                <a:solidFill>
                  <a:prstClr val="white"/>
                </a:solidFill>
                <a:latin typeface="Futura Md BT" panose="020B0602020204020303" pitchFamily="34" charset="0"/>
              </a:rPr>
              <a:t>Africa)</a:t>
            </a:r>
            <a:endParaRPr lang="en-US" altLang="en-US" sz="3200" dirty="0">
              <a:solidFill>
                <a:prstClr val="white"/>
              </a:solidFill>
              <a:latin typeface="Futura Md BT" panose="020B0602020204020303" pitchFamily="34" charset="0"/>
            </a:endParaRPr>
          </a:p>
          <a:p>
            <a:pPr defTabSz="457200" eaLnBrk="1" fontAlgn="base" hangingPunct="1">
              <a:spcBef>
                <a:spcPct val="0"/>
              </a:spcBef>
              <a:spcAft>
                <a:spcPct val="0"/>
              </a:spcAft>
            </a:pPr>
            <a:endParaRPr lang="en-US" altLang="en-US" sz="3200" dirty="0">
              <a:solidFill>
                <a:prstClr val="white"/>
              </a:solidFill>
              <a:latin typeface="Futura Md BT" panose="020B0602020204020303" pitchFamily="34" charset="0"/>
            </a:endParaRPr>
          </a:p>
          <a:p>
            <a:pPr defTabSz="457200" eaLnBrk="1" fontAlgn="base" hangingPunct="1">
              <a:spcBef>
                <a:spcPct val="0"/>
              </a:spcBef>
              <a:spcAft>
                <a:spcPct val="0"/>
              </a:spcAft>
            </a:pPr>
            <a:r>
              <a:rPr lang="en-US" altLang="en-US" sz="3200" dirty="0" smtClean="0">
                <a:solidFill>
                  <a:prstClr val="white"/>
                </a:solidFill>
                <a:latin typeface="Futura Md BT" panose="020B0602020204020303" pitchFamily="34" charset="0"/>
              </a:rPr>
              <a:t>26 </a:t>
            </a:r>
            <a:r>
              <a:rPr lang="en-US" altLang="en-US" sz="3200" dirty="0" smtClean="0">
                <a:solidFill>
                  <a:prstClr val="white"/>
                </a:solidFill>
                <a:latin typeface="Futura Md BT" panose="020B0602020204020303" pitchFamily="34" charset="0"/>
              </a:rPr>
              <a:t>November </a:t>
            </a:r>
            <a:r>
              <a:rPr lang="en-US" altLang="en-US" sz="3200" dirty="0" smtClean="0">
                <a:solidFill>
                  <a:prstClr val="white"/>
                </a:solidFill>
                <a:latin typeface="Futura Md BT" panose="020B0602020204020303" pitchFamily="34" charset="0"/>
              </a:rPr>
              <a:t>2013</a:t>
            </a:r>
            <a:endParaRPr lang="en-US" altLang="en-US" sz="3200" dirty="0">
              <a:solidFill>
                <a:prstClr val="white"/>
              </a:solidFill>
              <a:latin typeface="Futura Md BT" panose="020B0602020204020303" pitchFamily="34" charset="0"/>
            </a:endParaRPr>
          </a:p>
        </p:txBody>
      </p:sp>
    </p:spTree>
    <p:extLst>
      <p:ext uri="{BB962C8B-B14F-4D97-AF65-F5344CB8AC3E}">
        <p14:creationId xmlns:p14="http://schemas.microsoft.com/office/powerpoint/2010/main" val="63059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300" y="1104900"/>
            <a:ext cx="5765800" cy="4762500"/>
          </a:xfrm>
          <a:prstGeom prst="rect">
            <a:avLst/>
          </a:prstGeom>
          <a:gradFill flip="none" rotWithShape="1">
            <a:gsLst>
              <a:gs pos="41000">
                <a:srgbClr val="FFC000"/>
              </a:gs>
              <a:gs pos="0">
                <a:srgbClr val="00FF00"/>
              </a:gs>
              <a:gs pos="98000">
                <a:srgbClr val="FF0000"/>
              </a:gs>
              <a:gs pos="69000">
                <a:srgbClr val="FFC000"/>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extBox 2"/>
          <p:cNvSpPr txBox="1"/>
          <p:nvPr/>
        </p:nvSpPr>
        <p:spPr>
          <a:xfrm>
            <a:off x="1822450" y="556737"/>
            <a:ext cx="4381500" cy="369332"/>
          </a:xfrm>
          <a:prstGeom prst="rect">
            <a:avLst/>
          </a:prstGeom>
          <a:noFill/>
        </p:spPr>
        <p:txBody>
          <a:bodyPr wrap="square" rtlCol="0">
            <a:spAutoFit/>
          </a:bodyPr>
          <a:lstStyle/>
          <a:p>
            <a:pPr algn="ctr"/>
            <a:r>
              <a:rPr lang="en-ZA" b="1" smtClean="0">
                <a:latin typeface="Futura Md BT" panose="020B0602020204020303" pitchFamily="34" charset="0"/>
              </a:rPr>
              <a:t>Ecological protection relative to REC</a:t>
            </a:r>
            <a:endParaRPr lang="en-ZA" b="1">
              <a:latin typeface="Futura Md BT" panose="020B0602020204020303" pitchFamily="34" charset="0"/>
            </a:endParaRPr>
          </a:p>
        </p:txBody>
      </p:sp>
      <p:sp>
        <p:nvSpPr>
          <p:cNvPr id="4" name="TextBox 3"/>
          <p:cNvSpPr txBox="1"/>
          <p:nvPr/>
        </p:nvSpPr>
        <p:spPr>
          <a:xfrm rot="16200000">
            <a:off x="-1821082" y="3162986"/>
            <a:ext cx="4381500" cy="646331"/>
          </a:xfrm>
          <a:prstGeom prst="rect">
            <a:avLst/>
          </a:prstGeom>
          <a:noFill/>
        </p:spPr>
        <p:txBody>
          <a:bodyPr wrap="square" rtlCol="0">
            <a:spAutoFit/>
          </a:bodyPr>
          <a:lstStyle/>
          <a:p>
            <a:pPr algn="ctr"/>
            <a:r>
              <a:rPr lang="en-ZA" b="1" smtClean="0">
                <a:latin typeface="Futura Md BT" panose="020B0602020204020303" pitchFamily="34" charset="0"/>
              </a:rPr>
              <a:t>Degree to which ecological objectives (REC) are met</a:t>
            </a:r>
            <a:endParaRPr lang="en-ZA" b="1">
              <a:latin typeface="Futura Md BT" panose="020B0602020204020303" pitchFamily="34" charset="0"/>
            </a:endParaRPr>
          </a:p>
        </p:txBody>
      </p:sp>
      <p:sp>
        <p:nvSpPr>
          <p:cNvPr id="5" name="TextBox 4"/>
          <p:cNvSpPr txBox="1"/>
          <p:nvPr/>
        </p:nvSpPr>
        <p:spPr>
          <a:xfrm>
            <a:off x="692834" y="926069"/>
            <a:ext cx="348566" cy="369332"/>
          </a:xfrm>
          <a:prstGeom prst="rect">
            <a:avLst/>
          </a:prstGeom>
          <a:noFill/>
        </p:spPr>
        <p:txBody>
          <a:bodyPr wrap="square" rtlCol="0">
            <a:spAutoFit/>
          </a:bodyPr>
          <a:lstStyle/>
          <a:p>
            <a:r>
              <a:rPr lang="en-ZA" smtClean="0">
                <a:latin typeface="Futura Md BT" panose="020B0602020204020303" pitchFamily="34" charset="0"/>
              </a:rPr>
              <a:t>1</a:t>
            </a:r>
            <a:endParaRPr lang="en-ZA">
              <a:latin typeface="Futura Md BT" panose="020B0602020204020303" pitchFamily="34" charset="0"/>
            </a:endParaRPr>
          </a:p>
        </p:txBody>
      </p:sp>
      <p:sp>
        <p:nvSpPr>
          <p:cNvPr id="6" name="TextBox 5"/>
          <p:cNvSpPr txBox="1"/>
          <p:nvPr/>
        </p:nvSpPr>
        <p:spPr>
          <a:xfrm>
            <a:off x="696351" y="5498068"/>
            <a:ext cx="348566" cy="369332"/>
          </a:xfrm>
          <a:prstGeom prst="rect">
            <a:avLst/>
          </a:prstGeom>
          <a:noFill/>
        </p:spPr>
        <p:txBody>
          <a:bodyPr wrap="square" rtlCol="0">
            <a:spAutoFit/>
          </a:bodyPr>
          <a:lstStyle/>
          <a:p>
            <a:r>
              <a:rPr lang="en-ZA">
                <a:latin typeface="Futura Md BT" panose="020B0602020204020303" pitchFamily="34" charset="0"/>
              </a:rPr>
              <a:t>0</a:t>
            </a:r>
          </a:p>
        </p:txBody>
      </p:sp>
      <p:sp>
        <p:nvSpPr>
          <p:cNvPr id="7" name="TextBox 6"/>
          <p:cNvSpPr txBox="1"/>
          <p:nvPr/>
        </p:nvSpPr>
        <p:spPr>
          <a:xfrm>
            <a:off x="1254124" y="6053772"/>
            <a:ext cx="5540375" cy="369332"/>
          </a:xfrm>
          <a:prstGeom prst="rect">
            <a:avLst/>
          </a:prstGeom>
          <a:noFill/>
        </p:spPr>
        <p:txBody>
          <a:bodyPr wrap="square" rtlCol="0">
            <a:spAutoFit/>
          </a:bodyPr>
          <a:lstStyle/>
          <a:p>
            <a:r>
              <a:rPr lang="en-ZA" b="1" smtClean="0">
                <a:latin typeface="Futura Md BT" panose="020B0602020204020303" pitchFamily="34" charset="0"/>
              </a:rPr>
              <a:t>  EWR 3        EWR 5         EWR 7          EST</a:t>
            </a:r>
            <a:endParaRPr lang="en-ZA" b="1">
              <a:latin typeface="Futura Md BT" panose="020B0602020204020303" pitchFamily="34" charset="0"/>
            </a:endParaRPr>
          </a:p>
        </p:txBody>
      </p:sp>
      <p:sp>
        <p:nvSpPr>
          <p:cNvPr id="8" name="Oval 7"/>
          <p:cNvSpPr/>
          <p:nvPr/>
        </p:nvSpPr>
        <p:spPr>
          <a:xfrm>
            <a:off x="1292225" y="1097003"/>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10" name="Straight Connector 9"/>
          <p:cNvCxnSpPr/>
          <p:nvPr/>
        </p:nvCxnSpPr>
        <p:spPr>
          <a:xfrm>
            <a:off x="1377950" y="1154152"/>
            <a:ext cx="0" cy="4762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724150" y="1097003"/>
            <a:ext cx="0" cy="4762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84650" y="1097003"/>
            <a:ext cx="0" cy="4762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18150" y="1116568"/>
            <a:ext cx="0" cy="4762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638425" y="1068427"/>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Oval 14"/>
          <p:cNvSpPr/>
          <p:nvPr/>
        </p:nvSpPr>
        <p:spPr>
          <a:xfrm>
            <a:off x="2638425" y="2208252"/>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Oval 15"/>
          <p:cNvSpPr/>
          <p:nvPr/>
        </p:nvSpPr>
        <p:spPr>
          <a:xfrm>
            <a:off x="4117975" y="1064736"/>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Oval 16"/>
          <p:cNvSpPr/>
          <p:nvPr/>
        </p:nvSpPr>
        <p:spPr>
          <a:xfrm>
            <a:off x="5477768" y="1093311"/>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Oval 17"/>
          <p:cNvSpPr/>
          <p:nvPr/>
        </p:nvSpPr>
        <p:spPr>
          <a:xfrm>
            <a:off x="2638425" y="1616668"/>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9" name="Oval 18"/>
          <p:cNvSpPr/>
          <p:nvPr/>
        </p:nvSpPr>
        <p:spPr>
          <a:xfrm>
            <a:off x="1292225" y="2903576"/>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0" name="TextBox 19"/>
          <p:cNvSpPr txBox="1"/>
          <p:nvPr/>
        </p:nvSpPr>
        <p:spPr>
          <a:xfrm>
            <a:off x="1444625" y="1051519"/>
            <a:ext cx="1279525" cy="369332"/>
          </a:xfrm>
          <a:prstGeom prst="rect">
            <a:avLst/>
          </a:prstGeom>
          <a:noFill/>
        </p:spPr>
        <p:txBody>
          <a:bodyPr wrap="square" rtlCol="0">
            <a:spAutoFit/>
          </a:bodyPr>
          <a:lstStyle/>
          <a:p>
            <a:r>
              <a:rPr lang="en-ZA" b="1" smtClean="0">
                <a:latin typeface="Futura Md BT" panose="020B0602020204020303" pitchFamily="34" charset="0"/>
              </a:rPr>
              <a:t>Sc B, C, D</a:t>
            </a:r>
            <a:endParaRPr lang="en-ZA" b="1">
              <a:latin typeface="Futura Md BT" panose="020B0602020204020303" pitchFamily="34" charset="0"/>
            </a:endParaRPr>
          </a:p>
        </p:txBody>
      </p:sp>
      <p:sp>
        <p:nvSpPr>
          <p:cNvPr id="21" name="TextBox 20"/>
          <p:cNvSpPr txBox="1"/>
          <p:nvPr/>
        </p:nvSpPr>
        <p:spPr>
          <a:xfrm>
            <a:off x="2809875" y="2143720"/>
            <a:ext cx="1279525" cy="369332"/>
          </a:xfrm>
          <a:prstGeom prst="rect">
            <a:avLst/>
          </a:prstGeom>
          <a:noFill/>
        </p:spPr>
        <p:txBody>
          <a:bodyPr wrap="square" rtlCol="0">
            <a:spAutoFit/>
          </a:bodyPr>
          <a:lstStyle/>
          <a:p>
            <a:r>
              <a:rPr lang="en-ZA" b="1" smtClean="0">
                <a:latin typeface="Futura Md BT" panose="020B0602020204020303" pitchFamily="34" charset="0"/>
              </a:rPr>
              <a:t>Sc A</a:t>
            </a:r>
            <a:endParaRPr lang="en-ZA" b="1">
              <a:latin typeface="Futura Md BT" panose="020B0602020204020303" pitchFamily="34" charset="0"/>
            </a:endParaRPr>
          </a:p>
        </p:txBody>
      </p:sp>
      <p:sp>
        <p:nvSpPr>
          <p:cNvPr id="22" name="TextBox 21"/>
          <p:cNvSpPr txBox="1"/>
          <p:nvPr/>
        </p:nvSpPr>
        <p:spPr>
          <a:xfrm>
            <a:off x="2838450" y="1025787"/>
            <a:ext cx="1279525" cy="369332"/>
          </a:xfrm>
          <a:prstGeom prst="rect">
            <a:avLst/>
          </a:prstGeom>
          <a:noFill/>
        </p:spPr>
        <p:txBody>
          <a:bodyPr wrap="square" rtlCol="0">
            <a:spAutoFit/>
          </a:bodyPr>
          <a:lstStyle/>
          <a:p>
            <a:r>
              <a:rPr lang="en-ZA" b="1" smtClean="0">
                <a:latin typeface="Futura Md BT" panose="020B0602020204020303" pitchFamily="34" charset="0"/>
              </a:rPr>
              <a:t>Sc B, C</a:t>
            </a:r>
            <a:endParaRPr lang="en-ZA" b="1">
              <a:latin typeface="Futura Md BT" panose="020B0602020204020303" pitchFamily="34" charset="0"/>
            </a:endParaRPr>
          </a:p>
        </p:txBody>
      </p:sp>
      <p:sp>
        <p:nvSpPr>
          <p:cNvPr id="23" name="TextBox 22"/>
          <p:cNvSpPr txBox="1"/>
          <p:nvPr/>
        </p:nvSpPr>
        <p:spPr>
          <a:xfrm>
            <a:off x="2905124" y="1517727"/>
            <a:ext cx="1279525" cy="369332"/>
          </a:xfrm>
          <a:prstGeom prst="rect">
            <a:avLst/>
          </a:prstGeom>
          <a:noFill/>
        </p:spPr>
        <p:txBody>
          <a:bodyPr wrap="square" rtlCol="0">
            <a:spAutoFit/>
          </a:bodyPr>
          <a:lstStyle/>
          <a:p>
            <a:r>
              <a:rPr lang="en-ZA" b="1" smtClean="0">
                <a:latin typeface="Futura Md BT" panose="020B0602020204020303" pitchFamily="34" charset="0"/>
              </a:rPr>
              <a:t>Sc D</a:t>
            </a:r>
            <a:endParaRPr lang="en-ZA" b="1">
              <a:latin typeface="Futura Md BT" panose="020B0602020204020303" pitchFamily="34" charset="0"/>
            </a:endParaRPr>
          </a:p>
        </p:txBody>
      </p:sp>
      <p:sp>
        <p:nvSpPr>
          <p:cNvPr id="24" name="Oval 23"/>
          <p:cNvSpPr/>
          <p:nvPr/>
        </p:nvSpPr>
        <p:spPr>
          <a:xfrm>
            <a:off x="4127500" y="1637344"/>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6" name="Oval 25"/>
          <p:cNvSpPr/>
          <p:nvPr/>
        </p:nvSpPr>
        <p:spPr>
          <a:xfrm>
            <a:off x="5407025" y="3055976"/>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3" name="TextBox 32"/>
          <p:cNvSpPr txBox="1"/>
          <p:nvPr/>
        </p:nvSpPr>
        <p:spPr>
          <a:xfrm>
            <a:off x="4283968" y="1052736"/>
            <a:ext cx="1279525" cy="369332"/>
          </a:xfrm>
          <a:prstGeom prst="rect">
            <a:avLst/>
          </a:prstGeom>
          <a:noFill/>
        </p:spPr>
        <p:txBody>
          <a:bodyPr wrap="square" rtlCol="0">
            <a:spAutoFit/>
          </a:bodyPr>
          <a:lstStyle/>
          <a:p>
            <a:r>
              <a:rPr lang="en-ZA" b="1" smtClean="0">
                <a:latin typeface="Futura Md BT" panose="020B0602020204020303" pitchFamily="34" charset="0"/>
              </a:rPr>
              <a:t>Sc B, C, D</a:t>
            </a:r>
            <a:endParaRPr lang="en-ZA" b="1">
              <a:latin typeface="Futura Md BT" panose="020B0602020204020303" pitchFamily="34" charset="0"/>
            </a:endParaRPr>
          </a:p>
        </p:txBody>
      </p:sp>
      <p:sp>
        <p:nvSpPr>
          <p:cNvPr id="34" name="TextBox 33"/>
          <p:cNvSpPr txBox="1"/>
          <p:nvPr/>
        </p:nvSpPr>
        <p:spPr>
          <a:xfrm>
            <a:off x="1444624" y="2804635"/>
            <a:ext cx="1279525" cy="369332"/>
          </a:xfrm>
          <a:prstGeom prst="rect">
            <a:avLst/>
          </a:prstGeom>
          <a:noFill/>
        </p:spPr>
        <p:txBody>
          <a:bodyPr wrap="square" rtlCol="0">
            <a:spAutoFit/>
          </a:bodyPr>
          <a:lstStyle/>
          <a:p>
            <a:r>
              <a:rPr lang="en-ZA" b="1" smtClean="0">
                <a:latin typeface="Futura Md BT" panose="020B0602020204020303" pitchFamily="34" charset="0"/>
              </a:rPr>
              <a:t>Sc A</a:t>
            </a:r>
            <a:endParaRPr lang="en-ZA" b="1">
              <a:latin typeface="Futura Md BT" panose="020B0602020204020303" pitchFamily="34" charset="0"/>
            </a:endParaRPr>
          </a:p>
        </p:txBody>
      </p:sp>
      <p:sp>
        <p:nvSpPr>
          <p:cNvPr id="35" name="TextBox 34"/>
          <p:cNvSpPr txBox="1"/>
          <p:nvPr/>
        </p:nvSpPr>
        <p:spPr>
          <a:xfrm>
            <a:off x="4298950" y="1538402"/>
            <a:ext cx="1279525" cy="369332"/>
          </a:xfrm>
          <a:prstGeom prst="rect">
            <a:avLst/>
          </a:prstGeom>
          <a:noFill/>
        </p:spPr>
        <p:txBody>
          <a:bodyPr wrap="square" rtlCol="0">
            <a:spAutoFit/>
          </a:bodyPr>
          <a:lstStyle/>
          <a:p>
            <a:r>
              <a:rPr lang="en-ZA" b="1" smtClean="0">
                <a:latin typeface="Futura Md BT" panose="020B0602020204020303" pitchFamily="34" charset="0"/>
              </a:rPr>
              <a:t>Sc A</a:t>
            </a:r>
            <a:endParaRPr lang="en-ZA" b="1">
              <a:latin typeface="Futura Md BT" panose="020B0602020204020303" pitchFamily="34" charset="0"/>
            </a:endParaRPr>
          </a:p>
        </p:txBody>
      </p:sp>
      <p:sp>
        <p:nvSpPr>
          <p:cNvPr id="37" name="TextBox 36"/>
          <p:cNvSpPr txBox="1"/>
          <p:nvPr/>
        </p:nvSpPr>
        <p:spPr>
          <a:xfrm>
            <a:off x="5649218" y="1052736"/>
            <a:ext cx="1279525" cy="369332"/>
          </a:xfrm>
          <a:prstGeom prst="rect">
            <a:avLst/>
          </a:prstGeom>
          <a:noFill/>
        </p:spPr>
        <p:txBody>
          <a:bodyPr wrap="square" rtlCol="0">
            <a:spAutoFit/>
          </a:bodyPr>
          <a:lstStyle/>
          <a:p>
            <a:r>
              <a:rPr lang="en-ZA" b="1" smtClean="0">
                <a:latin typeface="Futura Md BT" panose="020B0602020204020303" pitchFamily="34" charset="0"/>
              </a:rPr>
              <a:t>Sc B, C</a:t>
            </a:r>
            <a:endParaRPr lang="en-ZA" b="1">
              <a:latin typeface="Futura Md BT" panose="020B0602020204020303" pitchFamily="34" charset="0"/>
            </a:endParaRPr>
          </a:p>
        </p:txBody>
      </p:sp>
      <p:sp>
        <p:nvSpPr>
          <p:cNvPr id="38" name="TextBox 37"/>
          <p:cNvSpPr txBox="1"/>
          <p:nvPr/>
        </p:nvSpPr>
        <p:spPr>
          <a:xfrm>
            <a:off x="5563493" y="2208252"/>
            <a:ext cx="1279525" cy="369332"/>
          </a:xfrm>
          <a:prstGeom prst="rect">
            <a:avLst/>
          </a:prstGeom>
          <a:noFill/>
        </p:spPr>
        <p:txBody>
          <a:bodyPr wrap="square" rtlCol="0">
            <a:spAutoFit/>
          </a:bodyPr>
          <a:lstStyle/>
          <a:p>
            <a:r>
              <a:rPr lang="en-ZA" b="1" smtClean="0">
                <a:latin typeface="Futura Md BT" panose="020B0602020204020303" pitchFamily="34" charset="0"/>
              </a:rPr>
              <a:t>Sc B, C</a:t>
            </a:r>
            <a:endParaRPr lang="en-ZA" b="1">
              <a:latin typeface="Futura Md BT" panose="020B0602020204020303" pitchFamily="34" charset="0"/>
            </a:endParaRPr>
          </a:p>
        </p:txBody>
      </p:sp>
      <p:sp>
        <p:nvSpPr>
          <p:cNvPr id="39" name="TextBox 38"/>
          <p:cNvSpPr txBox="1"/>
          <p:nvPr/>
        </p:nvSpPr>
        <p:spPr>
          <a:xfrm>
            <a:off x="5616575" y="2937986"/>
            <a:ext cx="1279525" cy="369332"/>
          </a:xfrm>
          <a:prstGeom prst="rect">
            <a:avLst/>
          </a:prstGeom>
          <a:noFill/>
        </p:spPr>
        <p:txBody>
          <a:bodyPr wrap="square" rtlCol="0">
            <a:spAutoFit/>
          </a:bodyPr>
          <a:lstStyle/>
          <a:p>
            <a:r>
              <a:rPr lang="en-ZA" b="1" smtClean="0">
                <a:latin typeface="Futura Md BT" panose="020B0602020204020303" pitchFamily="34" charset="0"/>
              </a:rPr>
              <a:t>Sc A, D</a:t>
            </a:r>
            <a:endParaRPr lang="en-ZA" b="1">
              <a:latin typeface="Futura Md BT" panose="020B0602020204020303" pitchFamily="34" charset="0"/>
            </a:endParaRPr>
          </a:p>
        </p:txBody>
      </p:sp>
      <p:sp>
        <p:nvSpPr>
          <p:cNvPr id="40" name="Rectangle 39"/>
          <p:cNvSpPr/>
          <p:nvPr/>
        </p:nvSpPr>
        <p:spPr>
          <a:xfrm>
            <a:off x="7531100" y="1093311"/>
            <a:ext cx="1206500" cy="4762500"/>
          </a:xfrm>
          <a:prstGeom prst="rect">
            <a:avLst/>
          </a:prstGeom>
          <a:gradFill flip="none" rotWithShape="1">
            <a:gsLst>
              <a:gs pos="41000">
                <a:srgbClr val="FFC000"/>
              </a:gs>
              <a:gs pos="0">
                <a:srgbClr val="00FF00"/>
              </a:gs>
              <a:gs pos="98000">
                <a:srgbClr val="FF0000"/>
              </a:gs>
              <a:gs pos="69000">
                <a:srgbClr val="FFC000"/>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1" name="TextBox 40"/>
          <p:cNvSpPr txBox="1"/>
          <p:nvPr/>
        </p:nvSpPr>
        <p:spPr>
          <a:xfrm>
            <a:off x="7531101" y="6075044"/>
            <a:ext cx="1409700" cy="369332"/>
          </a:xfrm>
          <a:prstGeom prst="rect">
            <a:avLst/>
          </a:prstGeom>
          <a:noFill/>
        </p:spPr>
        <p:txBody>
          <a:bodyPr wrap="square" rtlCol="0">
            <a:spAutoFit/>
          </a:bodyPr>
          <a:lstStyle/>
          <a:p>
            <a:r>
              <a:rPr lang="en-ZA" b="1" smtClean="0">
                <a:latin typeface="Futura Md BT" panose="020B0602020204020303" pitchFamily="34" charset="0"/>
              </a:rPr>
              <a:t>  System</a:t>
            </a:r>
            <a:endParaRPr lang="en-ZA" b="1">
              <a:latin typeface="Futura Md BT" panose="020B0602020204020303" pitchFamily="34" charset="0"/>
            </a:endParaRPr>
          </a:p>
        </p:txBody>
      </p:sp>
      <p:cxnSp>
        <p:nvCxnSpPr>
          <p:cNvPr id="42" name="Straight Connector 41"/>
          <p:cNvCxnSpPr/>
          <p:nvPr/>
        </p:nvCxnSpPr>
        <p:spPr>
          <a:xfrm>
            <a:off x="7530208" y="1091321"/>
            <a:ext cx="0" cy="4762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7489826" y="1068064"/>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4" name="Oval 43"/>
          <p:cNvSpPr/>
          <p:nvPr/>
        </p:nvSpPr>
        <p:spPr>
          <a:xfrm>
            <a:off x="7457183" y="3554965"/>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5" name="TextBox 44"/>
          <p:cNvSpPr txBox="1"/>
          <p:nvPr/>
        </p:nvSpPr>
        <p:spPr>
          <a:xfrm>
            <a:off x="7661276" y="1027489"/>
            <a:ext cx="1279525" cy="369332"/>
          </a:xfrm>
          <a:prstGeom prst="rect">
            <a:avLst/>
          </a:prstGeom>
          <a:noFill/>
        </p:spPr>
        <p:txBody>
          <a:bodyPr wrap="square" rtlCol="0">
            <a:spAutoFit/>
          </a:bodyPr>
          <a:lstStyle/>
          <a:p>
            <a:r>
              <a:rPr lang="en-ZA" b="1" smtClean="0">
                <a:latin typeface="Futura Md BT" panose="020B0602020204020303" pitchFamily="34" charset="0"/>
              </a:rPr>
              <a:t>Sc B, C</a:t>
            </a:r>
            <a:endParaRPr lang="en-ZA" b="1">
              <a:latin typeface="Futura Md BT" panose="020B0602020204020303" pitchFamily="34" charset="0"/>
            </a:endParaRPr>
          </a:p>
        </p:txBody>
      </p:sp>
      <p:sp>
        <p:nvSpPr>
          <p:cNvPr id="46" name="TextBox 45"/>
          <p:cNvSpPr txBox="1"/>
          <p:nvPr/>
        </p:nvSpPr>
        <p:spPr>
          <a:xfrm>
            <a:off x="7596188" y="2465425"/>
            <a:ext cx="1279525" cy="369332"/>
          </a:xfrm>
          <a:prstGeom prst="rect">
            <a:avLst/>
          </a:prstGeom>
          <a:noFill/>
        </p:spPr>
        <p:txBody>
          <a:bodyPr wrap="square" rtlCol="0">
            <a:spAutoFit/>
          </a:bodyPr>
          <a:lstStyle/>
          <a:p>
            <a:r>
              <a:rPr lang="en-ZA" b="1" smtClean="0">
                <a:latin typeface="Futura Md BT" panose="020B0602020204020303" pitchFamily="34" charset="0"/>
              </a:rPr>
              <a:t>Sc D</a:t>
            </a:r>
            <a:endParaRPr lang="en-ZA" b="1">
              <a:latin typeface="Futura Md BT" panose="020B0602020204020303" pitchFamily="34" charset="0"/>
            </a:endParaRPr>
          </a:p>
        </p:txBody>
      </p:sp>
      <p:sp>
        <p:nvSpPr>
          <p:cNvPr id="47" name="TextBox 46"/>
          <p:cNvSpPr txBox="1"/>
          <p:nvPr/>
        </p:nvSpPr>
        <p:spPr>
          <a:xfrm>
            <a:off x="7666733" y="3436975"/>
            <a:ext cx="1279525" cy="369332"/>
          </a:xfrm>
          <a:prstGeom prst="rect">
            <a:avLst/>
          </a:prstGeom>
          <a:noFill/>
        </p:spPr>
        <p:txBody>
          <a:bodyPr wrap="square" rtlCol="0">
            <a:spAutoFit/>
          </a:bodyPr>
          <a:lstStyle/>
          <a:p>
            <a:r>
              <a:rPr lang="en-ZA" b="1" smtClean="0">
                <a:latin typeface="Futura Md BT" panose="020B0602020204020303" pitchFamily="34" charset="0"/>
              </a:rPr>
              <a:t>Sc A</a:t>
            </a:r>
            <a:endParaRPr lang="en-ZA" b="1">
              <a:latin typeface="Futura Md BT" panose="020B0602020204020303" pitchFamily="34" charset="0"/>
            </a:endParaRPr>
          </a:p>
        </p:txBody>
      </p:sp>
      <p:sp>
        <p:nvSpPr>
          <p:cNvPr id="48" name="Oval 47"/>
          <p:cNvSpPr/>
          <p:nvPr/>
        </p:nvSpPr>
        <p:spPr>
          <a:xfrm>
            <a:off x="5429250" y="2281946"/>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0" name="Oval 49"/>
          <p:cNvSpPr/>
          <p:nvPr/>
        </p:nvSpPr>
        <p:spPr>
          <a:xfrm>
            <a:off x="7444483" y="2557958"/>
            <a:ext cx="171450" cy="1714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1" name="TextBox 50"/>
          <p:cNvSpPr txBox="1"/>
          <p:nvPr/>
        </p:nvSpPr>
        <p:spPr>
          <a:xfrm>
            <a:off x="8855076" y="2034738"/>
            <a:ext cx="288924" cy="523220"/>
          </a:xfrm>
          <a:prstGeom prst="rect">
            <a:avLst/>
          </a:prstGeom>
          <a:noFill/>
        </p:spPr>
        <p:txBody>
          <a:bodyPr wrap="square" rtlCol="0">
            <a:spAutoFit/>
          </a:bodyPr>
          <a:lstStyle/>
          <a:p>
            <a:r>
              <a:rPr lang="en-ZA" sz="2800" smtClean="0">
                <a:latin typeface="Futura Md BT" panose="020B0602020204020303" pitchFamily="34" charset="0"/>
              </a:rPr>
              <a:t>!</a:t>
            </a:r>
            <a:endParaRPr lang="en-ZA" sz="2800">
              <a:latin typeface="Futura Md BT" panose="020B0602020204020303" pitchFamily="34" charset="0"/>
            </a:endParaRPr>
          </a:p>
        </p:txBody>
      </p:sp>
    </p:spTree>
    <p:extLst>
      <p:ext uri="{BB962C8B-B14F-4D97-AF65-F5344CB8AC3E}">
        <p14:creationId xmlns:p14="http://schemas.microsoft.com/office/powerpoint/2010/main" val="354237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232077-F3FA-4D9A-B13B-0D03C25F0098}" type="slidenum">
              <a:rPr lang="en-US" altLang="en-US" sz="1800">
                <a:solidFill>
                  <a:prstClr val="black"/>
                </a:solidFill>
                <a:latin typeface="Calibri" pitchFamily="34" charset="0"/>
              </a:rPr>
              <a:pPr/>
              <a:t>2</a:t>
            </a:fld>
            <a:endParaRPr lang="en-US" altLang="en-US" sz="1800" dirty="0">
              <a:solidFill>
                <a:prstClr val="black"/>
              </a:solidFill>
              <a:latin typeface="Calibri" pitchFamily="34" charset="0"/>
            </a:endParaRPr>
          </a:p>
        </p:txBody>
      </p:sp>
      <p:sp>
        <p:nvSpPr>
          <p:cNvPr id="27"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3600" b="1" dirty="0" smtClean="0">
                <a:solidFill>
                  <a:prstClr val="white"/>
                </a:solidFill>
                <a:latin typeface="Futura Md BT" pitchFamily="34" charset="0"/>
              </a:rPr>
              <a:t>NWRCS integrated steps</a:t>
            </a:r>
            <a:endParaRPr lang="en-ZA" altLang="en-US" sz="3600" b="1" dirty="0">
              <a:solidFill>
                <a:prstClr val="white"/>
              </a:solidFill>
              <a:latin typeface="Futura Md BT" pitchFamily="34" charset="0"/>
            </a:endParaRPr>
          </a:p>
        </p:txBody>
      </p:sp>
      <p:graphicFrame>
        <p:nvGraphicFramePr>
          <p:cNvPr id="28" name="Content Placeholder 8"/>
          <p:cNvGraphicFramePr>
            <a:graphicFrameLocks/>
          </p:cNvGraphicFramePr>
          <p:nvPr>
            <p:extLst>
              <p:ext uri="{D42A27DB-BD31-4B8C-83A1-F6EECF244321}">
                <p14:modId xmlns:p14="http://schemas.microsoft.com/office/powerpoint/2010/main" val="2913266260"/>
              </p:ext>
            </p:extLst>
          </p:nvPr>
        </p:nvGraphicFramePr>
        <p:xfrm>
          <a:off x="285750" y="819150"/>
          <a:ext cx="8606730" cy="502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6-Point Star 28"/>
          <p:cNvSpPr/>
          <p:nvPr/>
        </p:nvSpPr>
        <p:spPr>
          <a:xfrm>
            <a:off x="476250" y="2328779"/>
            <a:ext cx="522288" cy="465138"/>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
        <p:nvSpPr>
          <p:cNvPr id="31" name="TextBox 30"/>
          <p:cNvSpPr txBox="1"/>
          <p:nvPr/>
        </p:nvSpPr>
        <p:spPr>
          <a:xfrm>
            <a:off x="285750" y="5875338"/>
            <a:ext cx="8572500" cy="6334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defTabSz="457200" fontAlgn="base">
              <a:spcBef>
                <a:spcPct val="0"/>
              </a:spcBef>
              <a:spcAft>
                <a:spcPct val="0"/>
              </a:spcAft>
              <a:defRPr/>
            </a:pPr>
            <a:r>
              <a:rPr lang="en-ZA" sz="2800" b="1" dirty="0" smtClean="0">
                <a:solidFill>
                  <a:srgbClr val="0070C0"/>
                </a:solidFill>
                <a:effectLst>
                  <a:outerShdw blurRad="38100" dist="38100" dir="2700000" algn="tl">
                    <a:srgbClr val="000000">
                      <a:alpha val="43137"/>
                    </a:srgbClr>
                  </a:outerShdw>
                </a:effectLst>
                <a:latin typeface="Futura Md BT" panose="020B0602020204020303" pitchFamily="34" charset="0"/>
              </a:rPr>
              <a:t>   </a:t>
            </a:r>
            <a:r>
              <a:rPr lang="en-ZA" sz="2700" b="1" dirty="0" smtClean="0">
                <a:solidFill>
                  <a:srgbClr val="0070C0"/>
                </a:solidFill>
                <a:effectLst>
                  <a:outerShdw blurRad="38100" dist="38100" dir="2700000" algn="tl">
                    <a:srgbClr val="000000">
                      <a:alpha val="43137"/>
                    </a:srgbClr>
                  </a:outerShdw>
                </a:effectLst>
                <a:latin typeface="Futura Md BT" panose="020B0602020204020303" pitchFamily="34" charset="0"/>
              </a:rPr>
              <a:t>ECOLOGICAL CONSEQUENCES TO SCENARIOS</a:t>
            </a:r>
            <a:endParaRPr lang="en-GB" sz="2700" b="1" dirty="0">
              <a:solidFill>
                <a:srgbClr val="0070C0"/>
              </a:solidFill>
              <a:effectLst>
                <a:outerShdw blurRad="38100" dist="38100" dir="2700000" algn="tl">
                  <a:srgbClr val="000000">
                    <a:alpha val="43137"/>
                  </a:srgbClr>
                </a:outerShdw>
              </a:effectLst>
              <a:latin typeface="Futura Md BT" panose="020B0602020204020303" pitchFamily="34" charset="0"/>
            </a:endParaRPr>
          </a:p>
        </p:txBody>
      </p:sp>
      <p:sp>
        <p:nvSpPr>
          <p:cNvPr id="32" name="6-Point Star 31"/>
          <p:cNvSpPr/>
          <p:nvPr/>
        </p:nvSpPr>
        <p:spPr>
          <a:xfrm>
            <a:off x="231992" y="5965825"/>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
        <p:nvSpPr>
          <p:cNvPr id="33" name="6-Point Star 32"/>
          <p:cNvSpPr/>
          <p:nvPr/>
        </p:nvSpPr>
        <p:spPr>
          <a:xfrm>
            <a:off x="458634" y="3065174"/>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Tree>
    <p:extLst>
      <p:ext uri="{BB962C8B-B14F-4D97-AF65-F5344CB8AC3E}">
        <p14:creationId xmlns:p14="http://schemas.microsoft.com/office/powerpoint/2010/main" val="46928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724651" y="6492876"/>
            <a:ext cx="2133600" cy="365125"/>
          </a:xfrm>
        </p:spPr>
        <p:txBody>
          <a:bodyPr/>
          <a:lstStyle/>
          <a:p>
            <a:pPr>
              <a:defRPr/>
            </a:pPr>
            <a:fld id="{AA80D5D7-D489-4F0A-867E-0D072B0DF06E}" type="slidenum">
              <a:rPr lang="en-US" smtClean="0">
                <a:solidFill>
                  <a:prstClr val="black"/>
                </a:solidFill>
              </a:rPr>
              <a:pPr>
                <a:defRPr/>
              </a:pPr>
              <a:t>3</a:t>
            </a:fld>
            <a:endParaRPr lang="en-US" dirty="0">
              <a:solidFill>
                <a:prstClr val="black"/>
              </a:solidFill>
            </a:endParaRPr>
          </a:p>
        </p:txBody>
      </p:sp>
      <p:sp>
        <p:nvSpPr>
          <p:cNvPr id="7" name="TextBox 6"/>
          <p:cNvSpPr txBox="1"/>
          <p:nvPr/>
        </p:nvSpPr>
        <p:spPr>
          <a:xfrm>
            <a:off x="-1" y="895296"/>
            <a:ext cx="9118600" cy="5262979"/>
          </a:xfrm>
          <a:prstGeom prst="rect">
            <a:avLst/>
          </a:prstGeom>
          <a:solidFill>
            <a:schemeClr val="bg1"/>
          </a:solidFill>
        </p:spPr>
        <p:txBody>
          <a:bodyPr wrap="square" rtlCol="0">
            <a:spAutoFit/>
          </a:bodyPr>
          <a:lstStyle/>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Need to answer the ‘what if’ questions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Express in terms of change in Ecological Category</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Detailed process to predict changes in all the biophysical components per site and per scenario.</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Then to integrate and demonstrate in systems context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Include in MC DSS process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p:txBody>
      </p:sp>
      <p:sp>
        <p:nvSpPr>
          <p:cNvPr id="5" name="Title 1"/>
          <p:cNvSpPr txBox="1">
            <a:spLocks/>
          </p:cNvSpPr>
          <p:nvPr/>
        </p:nvSpPr>
        <p:spPr bwMode="auto">
          <a:xfrm>
            <a:off x="273049" y="23304"/>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98916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25" name="Flowchart: Document 24"/>
          <p:cNvSpPr/>
          <p:nvPr/>
        </p:nvSpPr>
        <p:spPr>
          <a:xfrm>
            <a:off x="790384" y="945103"/>
            <a:ext cx="2695763" cy="1146875"/>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27" name="Flowchart: Document 26"/>
          <p:cNvSpPr/>
          <p:nvPr/>
        </p:nvSpPr>
        <p:spPr>
          <a:xfrm>
            <a:off x="609570" y="1297689"/>
            <a:ext cx="2695763" cy="1146875"/>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28" name="Flowchart: Document 27"/>
          <p:cNvSpPr/>
          <p:nvPr/>
        </p:nvSpPr>
        <p:spPr>
          <a:xfrm>
            <a:off x="457170" y="1650276"/>
            <a:ext cx="2695763" cy="1146875"/>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31" name="TextBox 30"/>
          <p:cNvSpPr txBox="1"/>
          <p:nvPr/>
        </p:nvSpPr>
        <p:spPr>
          <a:xfrm>
            <a:off x="457171" y="2155261"/>
            <a:ext cx="2695761" cy="380480"/>
          </a:xfrm>
          <a:prstGeom prst="rect">
            <a:avLst/>
          </a:prstGeom>
          <a:no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rPr>
              <a:t>Consequences</a:t>
            </a:r>
            <a:endParaRPr lang="en-ZA" sz="2000" b="1" dirty="0">
              <a:solidFill>
                <a:schemeClr val="bg1"/>
              </a:solidFill>
              <a:latin typeface="Futura Md BT" panose="020B0602020204020303" pitchFamily="34" charset="0"/>
            </a:endParaRPr>
          </a:p>
        </p:txBody>
      </p:sp>
      <p:sp>
        <p:nvSpPr>
          <p:cNvPr id="32" name="TextBox 31"/>
          <p:cNvSpPr txBox="1"/>
          <p:nvPr/>
        </p:nvSpPr>
        <p:spPr>
          <a:xfrm>
            <a:off x="457171" y="1642321"/>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Fish</a:t>
            </a:r>
            <a:endParaRPr lang="en-ZA" sz="2000" dirty="0">
              <a:latin typeface="Futura Md BT" panose="020B0602020204020303" pitchFamily="34" charset="0"/>
            </a:endParaRPr>
          </a:p>
        </p:txBody>
      </p:sp>
      <p:sp>
        <p:nvSpPr>
          <p:cNvPr id="33" name="TextBox 32"/>
          <p:cNvSpPr txBox="1"/>
          <p:nvPr/>
        </p:nvSpPr>
        <p:spPr>
          <a:xfrm>
            <a:off x="609570" y="1271149"/>
            <a:ext cx="2883504"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Physico-chemical</a:t>
            </a:r>
            <a:endParaRPr lang="en-ZA" sz="2000" dirty="0">
              <a:latin typeface="Futura Md BT" panose="020B0602020204020303" pitchFamily="34" charset="0"/>
            </a:endParaRPr>
          </a:p>
        </p:txBody>
      </p:sp>
      <p:sp>
        <p:nvSpPr>
          <p:cNvPr id="34" name="TextBox 33"/>
          <p:cNvSpPr txBox="1"/>
          <p:nvPr/>
        </p:nvSpPr>
        <p:spPr>
          <a:xfrm>
            <a:off x="809270" y="926683"/>
            <a:ext cx="2695761" cy="349702"/>
          </a:xfrm>
          <a:prstGeom prst="rect">
            <a:avLst/>
          </a:prstGeom>
          <a:noFill/>
        </p:spPr>
        <p:txBody>
          <a:bodyPr wrap="square" lIns="36000" tIns="36000" rIns="36000" bIns="36000" rtlCol="0">
            <a:spAutoFit/>
          </a:bodyPr>
          <a:lstStyle/>
          <a:p>
            <a:pPr algn="ctr"/>
            <a:r>
              <a:rPr lang="en-ZA" sz="1800" dirty="0" smtClean="0">
                <a:latin typeface="Futura Md BT" panose="020B0602020204020303" pitchFamily="34" charset="0"/>
              </a:rPr>
              <a:t>Geomorphology</a:t>
            </a:r>
            <a:endParaRPr lang="en-ZA" sz="1800" dirty="0">
              <a:latin typeface="Futura Md BT" panose="020B0602020204020303" pitchFamily="34" charset="0"/>
            </a:endParaRPr>
          </a:p>
        </p:txBody>
      </p:sp>
      <p:sp>
        <p:nvSpPr>
          <p:cNvPr id="35" name="Flowchart: Document 34"/>
          <p:cNvSpPr/>
          <p:nvPr/>
        </p:nvSpPr>
        <p:spPr>
          <a:xfrm>
            <a:off x="6264607" y="967209"/>
            <a:ext cx="2695763" cy="1146875"/>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37" name="Flowchart: Document 36"/>
          <p:cNvSpPr/>
          <p:nvPr/>
        </p:nvSpPr>
        <p:spPr>
          <a:xfrm>
            <a:off x="6083793" y="1319795"/>
            <a:ext cx="2695763" cy="1146875"/>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39" name="Flowchart: Document 38"/>
          <p:cNvSpPr/>
          <p:nvPr/>
        </p:nvSpPr>
        <p:spPr>
          <a:xfrm>
            <a:off x="5931393" y="1672382"/>
            <a:ext cx="2695763" cy="1146875"/>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43" name="Flowchart: Document 42"/>
          <p:cNvSpPr/>
          <p:nvPr/>
        </p:nvSpPr>
        <p:spPr>
          <a:xfrm>
            <a:off x="232921" y="2091978"/>
            <a:ext cx="2695763" cy="1146875"/>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44" name="Flowchart: Document 43"/>
          <p:cNvSpPr/>
          <p:nvPr/>
        </p:nvSpPr>
        <p:spPr>
          <a:xfrm>
            <a:off x="60469" y="2518685"/>
            <a:ext cx="2695763" cy="1146875"/>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45" name="TextBox 44"/>
          <p:cNvSpPr txBox="1"/>
          <p:nvPr/>
        </p:nvSpPr>
        <p:spPr>
          <a:xfrm>
            <a:off x="232923" y="2064084"/>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Macroinvertebrates</a:t>
            </a:r>
            <a:endParaRPr lang="en-ZA" sz="2000" dirty="0">
              <a:latin typeface="Futura Md BT" panose="020B0602020204020303" pitchFamily="34" charset="0"/>
            </a:endParaRPr>
          </a:p>
        </p:txBody>
      </p:sp>
      <p:sp>
        <p:nvSpPr>
          <p:cNvPr id="46" name="TextBox 45"/>
          <p:cNvSpPr txBox="1"/>
          <p:nvPr/>
        </p:nvSpPr>
        <p:spPr>
          <a:xfrm>
            <a:off x="60469" y="2535741"/>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Riparian vegetation</a:t>
            </a:r>
            <a:endParaRPr lang="en-ZA" sz="2000" dirty="0">
              <a:latin typeface="Futura Md BT" panose="020B0602020204020303" pitchFamily="34" charset="0"/>
            </a:endParaRPr>
          </a:p>
        </p:txBody>
      </p:sp>
      <p:sp>
        <p:nvSpPr>
          <p:cNvPr id="47" name="TextBox 46"/>
          <p:cNvSpPr txBox="1"/>
          <p:nvPr/>
        </p:nvSpPr>
        <p:spPr>
          <a:xfrm>
            <a:off x="60471" y="2929929"/>
            <a:ext cx="2695761" cy="380480"/>
          </a:xfrm>
          <a:prstGeom prst="rect">
            <a:avLst/>
          </a:prstGeom>
          <a:no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rPr>
              <a:t>ECOSTATUS PES</a:t>
            </a:r>
            <a:endParaRPr lang="en-ZA" sz="2000" b="1" dirty="0">
              <a:solidFill>
                <a:schemeClr val="bg1"/>
              </a:solidFill>
              <a:latin typeface="Futura Md BT" panose="020B0602020204020303" pitchFamily="34" charset="0"/>
            </a:endParaRPr>
          </a:p>
        </p:txBody>
      </p:sp>
      <p:sp>
        <p:nvSpPr>
          <p:cNvPr id="48" name="TextBox 47"/>
          <p:cNvSpPr txBox="1"/>
          <p:nvPr/>
        </p:nvSpPr>
        <p:spPr>
          <a:xfrm>
            <a:off x="5931395" y="2132344"/>
            <a:ext cx="2695761" cy="380480"/>
          </a:xfrm>
          <a:prstGeom prst="rect">
            <a:avLst/>
          </a:prstGeom>
          <a:no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rPr>
              <a:t>Consequences</a:t>
            </a:r>
            <a:endParaRPr lang="en-ZA" sz="2000" b="1" dirty="0">
              <a:solidFill>
                <a:schemeClr val="bg1"/>
              </a:solidFill>
              <a:latin typeface="Futura Md BT" panose="020B0602020204020303" pitchFamily="34" charset="0"/>
            </a:endParaRPr>
          </a:p>
        </p:txBody>
      </p:sp>
      <p:sp>
        <p:nvSpPr>
          <p:cNvPr id="49" name="Flowchart: Document 48"/>
          <p:cNvSpPr/>
          <p:nvPr/>
        </p:nvSpPr>
        <p:spPr>
          <a:xfrm>
            <a:off x="5707145" y="2069061"/>
            <a:ext cx="2695763" cy="1146875"/>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50" name="Flowchart: Document 49"/>
          <p:cNvSpPr/>
          <p:nvPr/>
        </p:nvSpPr>
        <p:spPr>
          <a:xfrm>
            <a:off x="5534693" y="2495768"/>
            <a:ext cx="2695763" cy="1146875"/>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52" name="TextBox 51"/>
          <p:cNvSpPr txBox="1"/>
          <p:nvPr/>
        </p:nvSpPr>
        <p:spPr>
          <a:xfrm>
            <a:off x="5532481" y="2819257"/>
            <a:ext cx="2695761" cy="688256"/>
          </a:xfrm>
          <a:prstGeom prst="rect">
            <a:avLst/>
          </a:prstGeom>
          <a:no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rPr>
              <a:t>PREDICT CONSEQUENCES</a:t>
            </a:r>
            <a:endParaRPr lang="en-ZA" sz="2000" b="1" dirty="0">
              <a:solidFill>
                <a:schemeClr val="bg1"/>
              </a:solidFill>
              <a:latin typeface="Futura Md BT" panose="020B0602020204020303" pitchFamily="34" charset="0"/>
            </a:endParaRPr>
          </a:p>
        </p:txBody>
      </p:sp>
      <p:sp>
        <p:nvSpPr>
          <p:cNvPr id="54" name="Rectangle 53"/>
          <p:cNvSpPr/>
          <p:nvPr/>
        </p:nvSpPr>
        <p:spPr>
          <a:xfrm>
            <a:off x="3152933" y="2725078"/>
            <a:ext cx="2027451" cy="688256"/>
          </a:xfrm>
          <a:prstGeom prst="rect">
            <a:avLst/>
          </a:prstGeom>
          <a:solidFill>
            <a:schemeClr val="tx1"/>
          </a:solid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ea typeface="ＭＳ Ｐゴシック" pitchFamily="34" charset="-128"/>
              </a:rPr>
              <a:t>Model scenarios</a:t>
            </a:r>
            <a:endParaRPr lang="en-ZA" sz="2000" b="1" dirty="0">
              <a:solidFill>
                <a:schemeClr val="bg1"/>
              </a:solidFill>
              <a:latin typeface="Futura Md BT" panose="020B0602020204020303" pitchFamily="34" charset="0"/>
              <a:ea typeface="ＭＳ Ｐゴシック" pitchFamily="34" charset="-128"/>
            </a:endParaRPr>
          </a:p>
        </p:txBody>
      </p:sp>
      <p:sp>
        <p:nvSpPr>
          <p:cNvPr id="55" name="Rectangle 54"/>
          <p:cNvSpPr/>
          <p:nvPr/>
        </p:nvSpPr>
        <p:spPr>
          <a:xfrm>
            <a:off x="394625" y="4188804"/>
            <a:ext cx="2027451" cy="688256"/>
          </a:xfrm>
          <a:prstGeom prst="rect">
            <a:avLst/>
          </a:prstGeom>
          <a:solidFill>
            <a:schemeClr val="tx1"/>
          </a:solid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ea typeface="ＭＳ Ｐゴシック" pitchFamily="34" charset="-128"/>
              </a:rPr>
              <a:t>EWRs for PES and REC</a:t>
            </a:r>
            <a:endParaRPr lang="en-ZA" sz="2000" b="1" dirty="0">
              <a:solidFill>
                <a:schemeClr val="bg1"/>
              </a:solidFill>
              <a:latin typeface="Futura Md BT" panose="020B0602020204020303" pitchFamily="34" charset="0"/>
              <a:ea typeface="ＭＳ Ｐゴシック" pitchFamily="34" charset="-128"/>
            </a:endParaRPr>
          </a:p>
        </p:txBody>
      </p:sp>
      <p:sp>
        <p:nvSpPr>
          <p:cNvPr id="56" name="Rectangle 55"/>
          <p:cNvSpPr/>
          <p:nvPr/>
        </p:nvSpPr>
        <p:spPr>
          <a:xfrm>
            <a:off x="5357538" y="3881028"/>
            <a:ext cx="3045369" cy="996033"/>
          </a:xfrm>
          <a:prstGeom prst="rect">
            <a:avLst/>
          </a:prstGeom>
          <a:solidFill>
            <a:schemeClr val="tx1"/>
          </a:solid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ea typeface="ＭＳ Ｐゴシック" pitchFamily="34" charset="-128"/>
              </a:rPr>
              <a:t>Provide Ecological Categories for each of components and PES</a:t>
            </a:r>
            <a:endParaRPr lang="en-ZA" sz="2000" b="1" dirty="0">
              <a:solidFill>
                <a:schemeClr val="bg1"/>
              </a:solidFill>
              <a:latin typeface="Futura Md BT" panose="020B0602020204020303" pitchFamily="34" charset="0"/>
              <a:ea typeface="ＭＳ Ｐゴシック" pitchFamily="34" charset="-128"/>
            </a:endParaRPr>
          </a:p>
        </p:txBody>
      </p:sp>
      <p:cxnSp>
        <p:nvCxnSpPr>
          <p:cNvPr id="59" name="Straight Arrow Connector 58"/>
          <p:cNvCxnSpPr>
            <a:stCxn id="44" idx="2"/>
            <a:endCxn id="55" idx="0"/>
          </p:cNvCxnSpPr>
          <p:nvPr/>
        </p:nvCxnSpPr>
        <p:spPr>
          <a:xfrm>
            <a:off x="1408351" y="3589739"/>
            <a:ext cx="0" cy="59906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5" idx="3"/>
            <a:endCxn id="54" idx="2"/>
          </p:cNvCxnSpPr>
          <p:nvPr/>
        </p:nvCxnSpPr>
        <p:spPr>
          <a:xfrm flipV="1">
            <a:off x="2422076" y="3413334"/>
            <a:ext cx="1744583" cy="1119598"/>
          </a:xfrm>
          <a:prstGeom prst="bentConnector2">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3"/>
            <a:endCxn id="50" idx="1"/>
          </p:cNvCxnSpPr>
          <p:nvPr/>
        </p:nvCxnSpPr>
        <p:spPr>
          <a:xfrm>
            <a:off x="5180384" y="3069206"/>
            <a:ext cx="354309"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0" idx="2"/>
            <a:endCxn id="56" idx="0"/>
          </p:cNvCxnSpPr>
          <p:nvPr/>
        </p:nvCxnSpPr>
        <p:spPr>
          <a:xfrm flipH="1">
            <a:off x="6880223" y="3566822"/>
            <a:ext cx="2352" cy="314206"/>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890570" y="1685731"/>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Fish</a:t>
            </a:r>
            <a:endParaRPr lang="en-ZA" sz="2000" dirty="0">
              <a:latin typeface="Futura Md BT" panose="020B0602020204020303" pitchFamily="34" charset="0"/>
            </a:endParaRPr>
          </a:p>
        </p:txBody>
      </p:sp>
      <p:sp>
        <p:nvSpPr>
          <p:cNvPr id="68" name="TextBox 67"/>
          <p:cNvSpPr txBox="1"/>
          <p:nvPr/>
        </p:nvSpPr>
        <p:spPr>
          <a:xfrm>
            <a:off x="6042969" y="1314559"/>
            <a:ext cx="2883504"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Physico-chemical</a:t>
            </a:r>
            <a:endParaRPr lang="en-ZA" sz="2000" dirty="0">
              <a:latin typeface="Futura Md BT" panose="020B0602020204020303" pitchFamily="34" charset="0"/>
            </a:endParaRPr>
          </a:p>
        </p:txBody>
      </p:sp>
      <p:sp>
        <p:nvSpPr>
          <p:cNvPr id="69" name="TextBox 68"/>
          <p:cNvSpPr txBox="1"/>
          <p:nvPr/>
        </p:nvSpPr>
        <p:spPr>
          <a:xfrm>
            <a:off x="6242669" y="970093"/>
            <a:ext cx="2695761" cy="349702"/>
          </a:xfrm>
          <a:prstGeom prst="rect">
            <a:avLst/>
          </a:prstGeom>
          <a:noFill/>
        </p:spPr>
        <p:txBody>
          <a:bodyPr wrap="square" lIns="36000" tIns="36000" rIns="36000" bIns="36000" rtlCol="0">
            <a:spAutoFit/>
          </a:bodyPr>
          <a:lstStyle/>
          <a:p>
            <a:pPr algn="ctr"/>
            <a:r>
              <a:rPr lang="en-ZA" sz="1800" dirty="0" smtClean="0">
                <a:latin typeface="Futura Md BT" panose="020B0602020204020303" pitchFamily="34" charset="0"/>
              </a:rPr>
              <a:t>Geomorphology</a:t>
            </a:r>
            <a:endParaRPr lang="en-ZA" sz="1800" dirty="0">
              <a:latin typeface="Futura Md BT" panose="020B0602020204020303" pitchFamily="34" charset="0"/>
            </a:endParaRPr>
          </a:p>
        </p:txBody>
      </p:sp>
      <p:sp>
        <p:nvSpPr>
          <p:cNvPr id="70" name="TextBox 69"/>
          <p:cNvSpPr txBox="1"/>
          <p:nvPr/>
        </p:nvSpPr>
        <p:spPr>
          <a:xfrm>
            <a:off x="5666322" y="2064084"/>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Macroinvertebrates</a:t>
            </a:r>
            <a:endParaRPr lang="en-ZA" sz="2000" dirty="0">
              <a:latin typeface="Futura Md BT" panose="020B0602020204020303" pitchFamily="34" charset="0"/>
            </a:endParaRPr>
          </a:p>
        </p:txBody>
      </p:sp>
      <p:sp>
        <p:nvSpPr>
          <p:cNvPr id="71" name="TextBox 70"/>
          <p:cNvSpPr txBox="1"/>
          <p:nvPr/>
        </p:nvSpPr>
        <p:spPr>
          <a:xfrm>
            <a:off x="5493868" y="2512824"/>
            <a:ext cx="2695761" cy="380480"/>
          </a:xfrm>
          <a:prstGeom prst="rect">
            <a:avLst/>
          </a:prstGeom>
          <a:noFill/>
        </p:spPr>
        <p:txBody>
          <a:bodyPr wrap="square" lIns="36000" tIns="36000" rIns="36000" bIns="36000" rtlCol="0">
            <a:spAutoFit/>
          </a:bodyPr>
          <a:lstStyle/>
          <a:p>
            <a:pPr algn="ctr"/>
            <a:r>
              <a:rPr lang="en-ZA" sz="2000" dirty="0" smtClean="0">
                <a:latin typeface="Futura Md BT" panose="020B0602020204020303" pitchFamily="34" charset="0"/>
              </a:rPr>
              <a:t>Riparian vegetation</a:t>
            </a:r>
            <a:endParaRPr lang="en-ZA" sz="2000" dirty="0">
              <a:latin typeface="Futura Md BT" panose="020B0602020204020303" pitchFamily="34" charset="0"/>
            </a:endParaRPr>
          </a:p>
        </p:txBody>
      </p:sp>
      <p:sp>
        <p:nvSpPr>
          <p:cNvPr id="72" name="Rectangle 71"/>
          <p:cNvSpPr/>
          <p:nvPr/>
        </p:nvSpPr>
        <p:spPr>
          <a:xfrm>
            <a:off x="232922" y="5054705"/>
            <a:ext cx="8727448" cy="1611586"/>
          </a:xfrm>
          <a:prstGeom prst="rect">
            <a:avLst/>
          </a:prstGeom>
          <a:solidFill>
            <a:schemeClr val="bg1">
              <a:lumMod val="50000"/>
            </a:schemeClr>
          </a:solidFill>
        </p:spPr>
        <p:txBody>
          <a:bodyPr wrap="square" lIns="36000" tIns="36000" rIns="36000" bIns="36000" rtlCol="0">
            <a:spAutoFit/>
          </a:bodyPr>
          <a:lstStyle/>
          <a:p>
            <a:pPr algn="ctr"/>
            <a:r>
              <a:rPr lang="en-ZA" sz="2000" b="1" dirty="0" smtClean="0">
                <a:solidFill>
                  <a:schemeClr val="bg1"/>
                </a:solidFill>
                <a:latin typeface="Futura Md BT" panose="020B0602020204020303" pitchFamily="34" charset="0"/>
                <a:ea typeface="ＭＳ Ｐゴシック" pitchFamily="34" charset="-128"/>
              </a:rPr>
              <a:t>Above process undertaken for:</a:t>
            </a:r>
          </a:p>
          <a:p>
            <a:r>
              <a:rPr lang="en-ZA" sz="2000" b="1" dirty="0" smtClean="0">
                <a:solidFill>
                  <a:schemeClr val="bg1"/>
                </a:solidFill>
                <a:latin typeface="Futura Md BT" panose="020B0602020204020303" pitchFamily="34" charset="0"/>
                <a:ea typeface="ＭＳ Ｐゴシック" pitchFamily="34" charset="-128"/>
              </a:rPr>
              <a:t>Each EWR site &amp; </a:t>
            </a:r>
          </a:p>
          <a:p>
            <a:r>
              <a:rPr lang="en-ZA" sz="2000" b="1" dirty="0" smtClean="0">
                <a:solidFill>
                  <a:schemeClr val="bg1"/>
                </a:solidFill>
                <a:latin typeface="Futura Md BT" panose="020B0602020204020303" pitchFamily="34" charset="0"/>
                <a:ea typeface="ＭＳ Ｐゴシック" pitchFamily="34" charset="-128"/>
              </a:rPr>
              <a:t>Each scenario</a:t>
            </a:r>
          </a:p>
          <a:p>
            <a:r>
              <a:rPr lang="en-ZA" sz="2000" b="1" dirty="0" smtClean="0">
                <a:solidFill>
                  <a:schemeClr val="bg1"/>
                </a:solidFill>
                <a:latin typeface="Futura Md BT" panose="020B0602020204020303" pitchFamily="34" charset="0"/>
                <a:ea typeface="ＭＳ Ｐゴシック" pitchFamily="34" charset="-128"/>
              </a:rPr>
              <a:t>THEN INTEGRATED (USING A WEIGHTED SYSTEM) TO PROVIDE A SYSTEMS CONSEQUENCE</a:t>
            </a:r>
            <a:endParaRPr lang="en-ZA" sz="2000" b="1" dirty="0">
              <a:solidFill>
                <a:schemeClr val="bg1"/>
              </a:solidFill>
              <a:latin typeface="Futura Md BT" panose="020B0602020204020303" pitchFamily="34" charset="0"/>
              <a:ea typeface="ＭＳ Ｐゴシック" pitchFamily="34" charset="-128"/>
            </a:endParaRPr>
          </a:p>
        </p:txBody>
      </p:sp>
    </p:spTree>
    <p:extLst>
      <p:ext uri="{BB962C8B-B14F-4D97-AF65-F5344CB8AC3E}">
        <p14:creationId xmlns:p14="http://schemas.microsoft.com/office/powerpoint/2010/main" val="103292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85220" y="152400"/>
            <a:ext cx="3410794" cy="6778446"/>
            <a:chOff x="165467" y="103208"/>
            <a:chExt cx="3410794" cy="6778446"/>
          </a:xfrm>
        </p:grpSpPr>
        <p:sp>
          <p:nvSpPr>
            <p:cNvPr id="12" name="Freeform 11"/>
            <p:cNvSpPr/>
            <p:nvPr/>
          </p:nvSpPr>
          <p:spPr>
            <a:xfrm>
              <a:off x="1120261" y="3298847"/>
              <a:ext cx="1290276" cy="1297226"/>
            </a:xfrm>
            <a:custGeom>
              <a:avLst/>
              <a:gdLst>
                <a:gd name="connsiteX0" fmla="*/ 22739 w 1290276"/>
                <a:gd name="connsiteY0" fmla="*/ 298595 h 1297226"/>
                <a:gd name="connsiteX1" fmla="*/ 118992 w 1290276"/>
                <a:gd name="connsiteY1" fmla="*/ 9837 h 1297226"/>
                <a:gd name="connsiteX2" fmla="*/ 443844 w 1290276"/>
                <a:gd name="connsiteY2" fmla="*/ 82027 h 1297226"/>
                <a:gd name="connsiteX3" fmla="*/ 684476 w 1290276"/>
                <a:gd name="connsiteY3" fmla="*/ 226406 h 1297226"/>
                <a:gd name="connsiteX4" fmla="*/ 1069486 w 1290276"/>
                <a:gd name="connsiteY4" fmla="*/ 202342 h 1297226"/>
                <a:gd name="connsiteX5" fmla="*/ 1286055 w 1290276"/>
                <a:gd name="connsiteY5" fmla="*/ 394848 h 1297226"/>
                <a:gd name="connsiteX6" fmla="*/ 1213865 w 1290276"/>
                <a:gd name="connsiteY6" fmla="*/ 731732 h 1297226"/>
                <a:gd name="connsiteX7" fmla="*/ 1225897 w 1290276"/>
                <a:gd name="connsiteY7" fmla="*/ 876111 h 1297226"/>
                <a:gd name="connsiteX8" fmla="*/ 1261992 w 1290276"/>
                <a:gd name="connsiteY8" fmla="*/ 972364 h 1297226"/>
                <a:gd name="connsiteX9" fmla="*/ 1225897 w 1290276"/>
                <a:gd name="connsiteY9" fmla="*/ 1116742 h 1297226"/>
                <a:gd name="connsiteX10" fmla="*/ 1105581 w 1290276"/>
                <a:gd name="connsiteY10" fmla="*/ 1152837 h 1297226"/>
                <a:gd name="connsiteX11" fmla="*/ 1033392 w 1290276"/>
                <a:gd name="connsiteY11" fmla="*/ 1249090 h 1297226"/>
                <a:gd name="connsiteX12" fmla="*/ 744634 w 1290276"/>
                <a:gd name="connsiteY12" fmla="*/ 1297216 h 1297226"/>
                <a:gd name="connsiteX13" fmla="*/ 467907 w 1290276"/>
                <a:gd name="connsiteY13" fmla="*/ 1249090 h 1297226"/>
                <a:gd name="connsiteX14" fmla="*/ 287434 w 1290276"/>
                <a:gd name="connsiteY14" fmla="*/ 996427 h 1297226"/>
                <a:gd name="connsiteX15" fmla="*/ 287434 w 1290276"/>
                <a:gd name="connsiteY15" fmla="*/ 743764 h 1297226"/>
                <a:gd name="connsiteX16" fmla="*/ 155086 w 1290276"/>
                <a:gd name="connsiteY16" fmla="*/ 563290 h 1297226"/>
                <a:gd name="connsiteX17" fmla="*/ 10707 w 1290276"/>
                <a:gd name="connsiteY17" fmla="*/ 358753 h 1297226"/>
                <a:gd name="connsiteX18" fmla="*/ 22739 w 1290276"/>
                <a:gd name="connsiteY18" fmla="*/ 298595 h 129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276" h="1297226">
                  <a:moveTo>
                    <a:pt x="22739" y="298595"/>
                  </a:moveTo>
                  <a:cubicBezTo>
                    <a:pt x="40786" y="240442"/>
                    <a:pt x="48808" y="45932"/>
                    <a:pt x="118992" y="9837"/>
                  </a:cubicBezTo>
                  <a:cubicBezTo>
                    <a:pt x="189176" y="-26258"/>
                    <a:pt x="349597" y="45932"/>
                    <a:pt x="443844" y="82027"/>
                  </a:cubicBezTo>
                  <a:cubicBezTo>
                    <a:pt x="538091" y="118122"/>
                    <a:pt x="580202" y="206353"/>
                    <a:pt x="684476" y="226406"/>
                  </a:cubicBezTo>
                  <a:cubicBezTo>
                    <a:pt x="788750" y="246458"/>
                    <a:pt x="969223" y="174268"/>
                    <a:pt x="1069486" y="202342"/>
                  </a:cubicBezTo>
                  <a:cubicBezTo>
                    <a:pt x="1169749" y="230416"/>
                    <a:pt x="1261992" y="306616"/>
                    <a:pt x="1286055" y="394848"/>
                  </a:cubicBezTo>
                  <a:cubicBezTo>
                    <a:pt x="1310118" y="483080"/>
                    <a:pt x="1223891" y="651522"/>
                    <a:pt x="1213865" y="731732"/>
                  </a:cubicBezTo>
                  <a:cubicBezTo>
                    <a:pt x="1203839" y="811942"/>
                    <a:pt x="1217876" y="836006"/>
                    <a:pt x="1225897" y="876111"/>
                  </a:cubicBezTo>
                  <a:cubicBezTo>
                    <a:pt x="1233918" y="916216"/>
                    <a:pt x="1261992" y="932259"/>
                    <a:pt x="1261992" y="972364"/>
                  </a:cubicBezTo>
                  <a:cubicBezTo>
                    <a:pt x="1261992" y="1012469"/>
                    <a:pt x="1251965" y="1086663"/>
                    <a:pt x="1225897" y="1116742"/>
                  </a:cubicBezTo>
                  <a:cubicBezTo>
                    <a:pt x="1199829" y="1146821"/>
                    <a:pt x="1137665" y="1130779"/>
                    <a:pt x="1105581" y="1152837"/>
                  </a:cubicBezTo>
                  <a:cubicBezTo>
                    <a:pt x="1073497" y="1174895"/>
                    <a:pt x="1093550" y="1225027"/>
                    <a:pt x="1033392" y="1249090"/>
                  </a:cubicBezTo>
                  <a:cubicBezTo>
                    <a:pt x="973234" y="1273153"/>
                    <a:pt x="838881" y="1297216"/>
                    <a:pt x="744634" y="1297216"/>
                  </a:cubicBezTo>
                  <a:cubicBezTo>
                    <a:pt x="650387" y="1297216"/>
                    <a:pt x="544107" y="1299221"/>
                    <a:pt x="467907" y="1249090"/>
                  </a:cubicBezTo>
                  <a:cubicBezTo>
                    <a:pt x="391707" y="1198959"/>
                    <a:pt x="317513" y="1080648"/>
                    <a:pt x="287434" y="996427"/>
                  </a:cubicBezTo>
                  <a:cubicBezTo>
                    <a:pt x="257355" y="912206"/>
                    <a:pt x="309492" y="815954"/>
                    <a:pt x="287434" y="743764"/>
                  </a:cubicBezTo>
                  <a:cubicBezTo>
                    <a:pt x="265376" y="671575"/>
                    <a:pt x="201207" y="627458"/>
                    <a:pt x="155086" y="563290"/>
                  </a:cubicBezTo>
                  <a:cubicBezTo>
                    <a:pt x="108965" y="499122"/>
                    <a:pt x="32765" y="410890"/>
                    <a:pt x="10707" y="358753"/>
                  </a:cubicBezTo>
                  <a:cubicBezTo>
                    <a:pt x="-11351" y="306616"/>
                    <a:pt x="4692" y="356748"/>
                    <a:pt x="22739" y="298595"/>
                  </a:cubicBezTo>
                  <a:close/>
                </a:path>
              </a:pathLst>
            </a:cu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Freeform 12"/>
            <p:cNvSpPr/>
            <p:nvPr/>
          </p:nvSpPr>
          <p:spPr>
            <a:xfrm>
              <a:off x="1094873" y="156411"/>
              <a:ext cx="1215189" cy="6364706"/>
            </a:xfrm>
            <a:custGeom>
              <a:avLst/>
              <a:gdLst>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70810 w 1215189"/>
                <a:gd name="connsiteY120" fmla="*/ 6039853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31878 w 1215189"/>
                <a:gd name="connsiteY122" fmla="*/ 6306034 h 6364706"/>
                <a:gd name="connsiteX123" fmla="*/ 1058779 w 1215189"/>
                <a:gd name="connsiteY123"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98660 w 1215189"/>
                <a:gd name="connsiteY121" fmla="*/ 6234115 h 6364706"/>
                <a:gd name="connsiteX122" fmla="*/ 1031878 w 1215189"/>
                <a:gd name="connsiteY122" fmla="*/ 6306034 h 6364706"/>
                <a:gd name="connsiteX123" fmla="*/ 1058779 w 1215189"/>
                <a:gd name="connsiteY123" fmla="*/ 6364706 h 636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15189" h="6364706">
                  <a:moveTo>
                    <a:pt x="541421" y="0"/>
                  </a:moveTo>
                  <a:cubicBezTo>
                    <a:pt x="533400" y="20053"/>
                    <a:pt x="518795" y="38608"/>
                    <a:pt x="517358" y="60158"/>
                  </a:cubicBezTo>
                  <a:cubicBezTo>
                    <a:pt x="512188" y="137706"/>
                    <a:pt x="522453" y="159665"/>
                    <a:pt x="541421" y="216569"/>
                  </a:cubicBezTo>
                  <a:cubicBezTo>
                    <a:pt x="529389" y="228601"/>
                    <a:pt x="518757" y="242218"/>
                    <a:pt x="505326" y="252664"/>
                  </a:cubicBezTo>
                  <a:cubicBezTo>
                    <a:pt x="382877" y="347903"/>
                    <a:pt x="469599" y="264329"/>
                    <a:pt x="409073" y="324853"/>
                  </a:cubicBezTo>
                  <a:cubicBezTo>
                    <a:pt x="376211" y="423446"/>
                    <a:pt x="384761" y="383020"/>
                    <a:pt x="409073" y="577516"/>
                  </a:cubicBezTo>
                  <a:cubicBezTo>
                    <a:pt x="412219" y="602685"/>
                    <a:pt x="433137" y="649706"/>
                    <a:pt x="433137" y="649706"/>
                  </a:cubicBezTo>
                  <a:cubicBezTo>
                    <a:pt x="422442" y="735265"/>
                    <a:pt x="446608" y="739222"/>
                    <a:pt x="385010" y="770021"/>
                  </a:cubicBezTo>
                  <a:cubicBezTo>
                    <a:pt x="373666" y="775693"/>
                    <a:pt x="360947" y="778042"/>
                    <a:pt x="348915" y="782053"/>
                  </a:cubicBezTo>
                  <a:lnTo>
                    <a:pt x="324852" y="854242"/>
                  </a:lnTo>
                  <a:lnTo>
                    <a:pt x="312821" y="890337"/>
                  </a:lnTo>
                  <a:cubicBezTo>
                    <a:pt x="316831" y="922421"/>
                    <a:pt x="319068" y="954778"/>
                    <a:pt x="324852" y="986590"/>
                  </a:cubicBezTo>
                  <a:cubicBezTo>
                    <a:pt x="327121" y="999068"/>
                    <a:pt x="328961" y="1012782"/>
                    <a:pt x="336884" y="1022685"/>
                  </a:cubicBezTo>
                  <a:cubicBezTo>
                    <a:pt x="345917" y="1033976"/>
                    <a:pt x="360947" y="1038727"/>
                    <a:pt x="372979" y="1046748"/>
                  </a:cubicBezTo>
                  <a:cubicBezTo>
                    <a:pt x="441941" y="1150190"/>
                    <a:pt x="350114" y="1028455"/>
                    <a:pt x="433137" y="1094874"/>
                  </a:cubicBezTo>
                  <a:cubicBezTo>
                    <a:pt x="444428" y="1103907"/>
                    <a:pt x="449179" y="1118937"/>
                    <a:pt x="457200" y="1130969"/>
                  </a:cubicBezTo>
                  <a:cubicBezTo>
                    <a:pt x="461210" y="1143001"/>
                    <a:pt x="469231" y="1154382"/>
                    <a:pt x="469231" y="1167064"/>
                  </a:cubicBezTo>
                  <a:cubicBezTo>
                    <a:pt x="469231" y="1228493"/>
                    <a:pt x="465754" y="1246610"/>
                    <a:pt x="433137" y="1287379"/>
                  </a:cubicBezTo>
                  <a:cubicBezTo>
                    <a:pt x="426051" y="1296237"/>
                    <a:pt x="417094" y="1303421"/>
                    <a:pt x="409073" y="1311442"/>
                  </a:cubicBezTo>
                  <a:cubicBezTo>
                    <a:pt x="376042" y="1410535"/>
                    <a:pt x="381423" y="1358522"/>
                    <a:pt x="397042" y="1467853"/>
                  </a:cubicBezTo>
                  <a:cubicBezTo>
                    <a:pt x="401052" y="1548064"/>
                    <a:pt x="402116" y="1628476"/>
                    <a:pt x="409073" y="1708485"/>
                  </a:cubicBezTo>
                  <a:cubicBezTo>
                    <a:pt x="410172" y="1721120"/>
                    <a:pt x="413182" y="1734676"/>
                    <a:pt x="421105" y="1744579"/>
                  </a:cubicBezTo>
                  <a:cubicBezTo>
                    <a:pt x="430138" y="1755870"/>
                    <a:pt x="445168" y="1760621"/>
                    <a:pt x="457200" y="1768642"/>
                  </a:cubicBezTo>
                  <a:cubicBezTo>
                    <a:pt x="480861" y="1804134"/>
                    <a:pt x="482617" y="1811881"/>
                    <a:pt x="517358" y="1840832"/>
                  </a:cubicBezTo>
                  <a:cubicBezTo>
                    <a:pt x="617863" y="1924586"/>
                    <a:pt x="484093" y="1795536"/>
                    <a:pt x="589547" y="1900990"/>
                  </a:cubicBezTo>
                  <a:cubicBezTo>
                    <a:pt x="602054" y="1988534"/>
                    <a:pt x="611828" y="2008979"/>
                    <a:pt x="589547" y="2105527"/>
                  </a:cubicBezTo>
                  <a:cubicBezTo>
                    <a:pt x="586296" y="2119617"/>
                    <a:pt x="574517" y="2130330"/>
                    <a:pt x="565484" y="2141621"/>
                  </a:cubicBezTo>
                  <a:cubicBezTo>
                    <a:pt x="558398" y="2150479"/>
                    <a:pt x="550859" y="2159393"/>
                    <a:pt x="541421" y="2165685"/>
                  </a:cubicBezTo>
                  <a:cubicBezTo>
                    <a:pt x="526498" y="2175634"/>
                    <a:pt x="509336" y="2181727"/>
                    <a:pt x="493294" y="2189748"/>
                  </a:cubicBezTo>
                  <a:cubicBezTo>
                    <a:pt x="399450" y="2283592"/>
                    <a:pt x="519926" y="2170725"/>
                    <a:pt x="409073" y="2249906"/>
                  </a:cubicBezTo>
                  <a:cubicBezTo>
                    <a:pt x="330214" y="2306234"/>
                    <a:pt x="414312" y="2272222"/>
                    <a:pt x="336884" y="2298032"/>
                  </a:cubicBezTo>
                  <a:cubicBezTo>
                    <a:pt x="312821" y="2294021"/>
                    <a:pt x="288361" y="2291917"/>
                    <a:pt x="264694" y="2286000"/>
                  </a:cubicBezTo>
                  <a:cubicBezTo>
                    <a:pt x="240087" y="2279848"/>
                    <a:pt x="192505" y="2261937"/>
                    <a:pt x="192505" y="2261937"/>
                  </a:cubicBezTo>
                  <a:cubicBezTo>
                    <a:pt x="112733" y="2315118"/>
                    <a:pt x="201370" y="2252619"/>
                    <a:pt x="120315" y="2322095"/>
                  </a:cubicBezTo>
                  <a:cubicBezTo>
                    <a:pt x="67120" y="2367691"/>
                    <a:pt x="78626" y="2340910"/>
                    <a:pt x="48126" y="2394285"/>
                  </a:cubicBezTo>
                  <a:cubicBezTo>
                    <a:pt x="39228" y="2409857"/>
                    <a:pt x="30724" y="2425758"/>
                    <a:pt x="24063" y="2442411"/>
                  </a:cubicBezTo>
                  <a:cubicBezTo>
                    <a:pt x="14643" y="2465961"/>
                    <a:pt x="0" y="2514600"/>
                    <a:pt x="0" y="2514600"/>
                  </a:cubicBezTo>
                  <a:cubicBezTo>
                    <a:pt x="4010" y="2558716"/>
                    <a:pt x="5766" y="2603095"/>
                    <a:pt x="12031" y="2646948"/>
                  </a:cubicBezTo>
                  <a:cubicBezTo>
                    <a:pt x="13825" y="2659503"/>
                    <a:pt x="16454" y="2672896"/>
                    <a:pt x="24063" y="2683042"/>
                  </a:cubicBezTo>
                  <a:cubicBezTo>
                    <a:pt x="41078" y="2705729"/>
                    <a:pt x="64168" y="2723147"/>
                    <a:pt x="84221" y="2743200"/>
                  </a:cubicBezTo>
                  <a:cubicBezTo>
                    <a:pt x="92242" y="2751221"/>
                    <a:pt x="97522" y="2763677"/>
                    <a:pt x="108284" y="2767264"/>
                  </a:cubicBezTo>
                  <a:lnTo>
                    <a:pt x="144379" y="2779295"/>
                  </a:lnTo>
                  <a:cubicBezTo>
                    <a:pt x="156410" y="2787316"/>
                    <a:pt x="167540" y="2796891"/>
                    <a:pt x="180473" y="2803358"/>
                  </a:cubicBezTo>
                  <a:cubicBezTo>
                    <a:pt x="214074" y="2820159"/>
                    <a:pt x="269747" y="2822987"/>
                    <a:pt x="300789" y="2827421"/>
                  </a:cubicBezTo>
                  <a:cubicBezTo>
                    <a:pt x="358032" y="2846502"/>
                    <a:pt x="368215" y="2842862"/>
                    <a:pt x="409073" y="2875548"/>
                  </a:cubicBezTo>
                  <a:cubicBezTo>
                    <a:pt x="417931" y="2882634"/>
                    <a:pt x="426051" y="2890753"/>
                    <a:pt x="433137" y="2899611"/>
                  </a:cubicBezTo>
                  <a:cubicBezTo>
                    <a:pt x="442170" y="2910902"/>
                    <a:pt x="449179" y="2923674"/>
                    <a:pt x="457200" y="2935706"/>
                  </a:cubicBezTo>
                  <a:cubicBezTo>
                    <a:pt x="483030" y="3013197"/>
                    <a:pt x="475892" y="2975986"/>
                    <a:pt x="457200" y="3116179"/>
                  </a:cubicBezTo>
                  <a:cubicBezTo>
                    <a:pt x="455524" y="3128750"/>
                    <a:pt x="453091" y="3142371"/>
                    <a:pt x="445168" y="3152274"/>
                  </a:cubicBezTo>
                  <a:cubicBezTo>
                    <a:pt x="436135" y="3163565"/>
                    <a:pt x="421105" y="3168316"/>
                    <a:pt x="409073" y="3176337"/>
                  </a:cubicBezTo>
                  <a:cubicBezTo>
                    <a:pt x="401052" y="3188369"/>
                    <a:pt x="398436" y="3207062"/>
                    <a:pt x="385010" y="3212432"/>
                  </a:cubicBezTo>
                  <a:cubicBezTo>
                    <a:pt x="354989" y="3224441"/>
                    <a:pt x="320570" y="3218680"/>
                    <a:pt x="288758" y="3224464"/>
                  </a:cubicBezTo>
                  <a:cubicBezTo>
                    <a:pt x="276280" y="3226733"/>
                    <a:pt x="264695" y="3232485"/>
                    <a:pt x="252663" y="3236495"/>
                  </a:cubicBezTo>
                  <a:cubicBezTo>
                    <a:pt x="256274" y="3294271"/>
                    <a:pt x="223726" y="3455448"/>
                    <a:pt x="324852" y="3489158"/>
                  </a:cubicBezTo>
                  <a:cubicBezTo>
                    <a:pt x="388383" y="3510335"/>
                    <a:pt x="350396" y="3494156"/>
                    <a:pt x="433137" y="3549316"/>
                  </a:cubicBezTo>
                  <a:lnTo>
                    <a:pt x="469231" y="3573379"/>
                  </a:lnTo>
                  <a:lnTo>
                    <a:pt x="505326" y="3597442"/>
                  </a:lnTo>
                  <a:cubicBezTo>
                    <a:pt x="513347" y="3621505"/>
                    <a:pt x="523237" y="3645024"/>
                    <a:pt x="529389" y="3669632"/>
                  </a:cubicBezTo>
                  <a:cubicBezTo>
                    <a:pt x="546381" y="3737597"/>
                    <a:pt x="538178" y="3701543"/>
                    <a:pt x="553452" y="3777916"/>
                  </a:cubicBezTo>
                  <a:cubicBezTo>
                    <a:pt x="549442" y="3810000"/>
                    <a:pt x="549928" y="3842974"/>
                    <a:pt x="541421" y="3874169"/>
                  </a:cubicBezTo>
                  <a:cubicBezTo>
                    <a:pt x="535729" y="3895040"/>
                    <a:pt x="508235" y="3919386"/>
                    <a:pt x="493294" y="3934327"/>
                  </a:cubicBezTo>
                  <a:cubicBezTo>
                    <a:pt x="489284" y="3946358"/>
                    <a:pt x="481263" y="3957739"/>
                    <a:pt x="481263" y="3970421"/>
                  </a:cubicBezTo>
                  <a:cubicBezTo>
                    <a:pt x="481263" y="4045048"/>
                    <a:pt x="491256" y="4037351"/>
                    <a:pt x="529389" y="4090737"/>
                  </a:cubicBezTo>
                  <a:cubicBezTo>
                    <a:pt x="537794" y="4102504"/>
                    <a:pt x="543845" y="4116024"/>
                    <a:pt x="553452" y="4126832"/>
                  </a:cubicBezTo>
                  <a:cubicBezTo>
                    <a:pt x="576061" y="4152267"/>
                    <a:pt x="601579" y="4174958"/>
                    <a:pt x="625642" y="4199021"/>
                  </a:cubicBezTo>
                  <a:cubicBezTo>
                    <a:pt x="633663" y="4207042"/>
                    <a:pt x="643413" y="4213647"/>
                    <a:pt x="649705" y="4223085"/>
                  </a:cubicBezTo>
                  <a:cubicBezTo>
                    <a:pt x="672966" y="4257976"/>
                    <a:pt x="695426" y="4301692"/>
                    <a:pt x="745958" y="4307306"/>
                  </a:cubicBezTo>
                  <a:lnTo>
                    <a:pt x="854242" y="4319337"/>
                  </a:lnTo>
                  <a:cubicBezTo>
                    <a:pt x="866274" y="4327358"/>
                    <a:pt x="880112" y="4333175"/>
                    <a:pt x="890337" y="4343400"/>
                  </a:cubicBezTo>
                  <a:cubicBezTo>
                    <a:pt x="929336" y="4382399"/>
                    <a:pt x="919314" y="4418812"/>
                    <a:pt x="926431" y="4475748"/>
                  </a:cubicBezTo>
                  <a:cubicBezTo>
                    <a:pt x="924955" y="4483128"/>
                    <a:pt x="916275" y="4566236"/>
                    <a:pt x="890337" y="4572000"/>
                  </a:cubicBezTo>
                  <a:cubicBezTo>
                    <a:pt x="862653" y="4578152"/>
                    <a:pt x="834189" y="4563979"/>
                    <a:pt x="806115" y="4559969"/>
                  </a:cubicBezTo>
                  <a:cubicBezTo>
                    <a:pt x="782052" y="4567990"/>
                    <a:pt x="725905" y="4559969"/>
                    <a:pt x="733926" y="4584032"/>
                  </a:cubicBezTo>
                  <a:cubicBezTo>
                    <a:pt x="737937" y="4596064"/>
                    <a:pt x="735638" y="4612755"/>
                    <a:pt x="745958" y="4620127"/>
                  </a:cubicBezTo>
                  <a:cubicBezTo>
                    <a:pt x="766598" y="4634870"/>
                    <a:pt x="797042" y="4630120"/>
                    <a:pt x="818147" y="4644190"/>
                  </a:cubicBezTo>
                  <a:lnTo>
                    <a:pt x="854242" y="4668253"/>
                  </a:lnTo>
                  <a:cubicBezTo>
                    <a:pt x="862263" y="4680285"/>
                    <a:pt x="876708" y="4689976"/>
                    <a:pt x="878305" y="4704348"/>
                  </a:cubicBezTo>
                  <a:cubicBezTo>
                    <a:pt x="881420" y="4732383"/>
                    <a:pt x="869417" y="4790866"/>
                    <a:pt x="842210" y="4812632"/>
                  </a:cubicBezTo>
                  <a:cubicBezTo>
                    <a:pt x="832307" y="4820555"/>
                    <a:pt x="818147" y="4820653"/>
                    <a:pt x="806115" y="4824664"/>
                  </a:cubicBezTo>
                  <a:cubicBezTo>
                    <a:pt x="790073" y="4820653"/>
                    <a:pt x="774525" y="4812632"/>
                    <a:pt x="757989" y="4812632"/>
                  </a:cubicBezTo>
                  <a:cubicBezTo>
                    <a:pt x="720012" y="4812632"/>
                    <a:pt x="691161" y="4842056"/>
                    <a:pt x="733926" y="4884821"/>
                  </a:cubicBezTo>
                  <a:cubicBezTo>
                    <a:pt x="751862" y="4902757"/>
                    <a:pt x="782564" y="4899465"/>
                    <a:pt x="806115" y="4908885"/>
                  </a:cubicBezTo>
                  <a:lnTo>
                    <a:pt x="866273" y="4932948"/>
                  </a:lnTo>
                  <a:cubicBezTo>
                    <a:pt x="902368" y="4928937"/>
                    <a:pt x="940427" y="4933327"/>
                    <a:pt x="974558" y="4920916"/>
                  </a:cubicBezTo>
                  <a:cubicBezTo>
                    <a:pt x="988148" y="4915974"/>
                    <a:pt x="989364" y="4895930"/>
                    <a:pt x="998621" y="4884821"/>
                  </a:cubicBezTo>
                  <a:cubicBezTo>
                    <a:pt x="1009514" y="4871750"/>
                    <a:pt x="1022684" y="4860758"/>
                    <a:pt x="1034715" y="4848727"/>
                  </a:cubicBezTo>
                  <a:cubicBezTo>
                    <a:pt x="1070810" y="4852737"/>
                    <a:pt x="1107388" y="4853636"/>
                    <a:pt x="1143000" y="4860758"/>
                  </a:cubicBezTo>
                  <a:cubicBezTo>
                    <a:pt x="1167872" y="4865732"/>
                    <a:pt x="1215189" y="4884821"/>
                    <a:pt x="1215189" y="4884821"/>
                  </a:cubicBezTo>
                  <a:cubicBezTo>
                    <a:pt x="1211179" y="4904874"/>
                    <a:pt x="1211214" y="4926183"/>
                    <a:pt x="1203158" y="4944979"/>
                  </a:cubicBezTo>
                  <a:cubicBezTo>
                    <a:pt x="1190340" y="4974887"/>
                    <a:pt x="1167256" y="4968946"/>
                    <a:pt x="1143000" y="4981074"/>
                  </a:cubicBezTo>
                  <a:cubicBezTo>
                    <a:pt x="1130066" y="4987541"/>
                    <a:pt x="1118937" y="4997116"/>
                    <a:pt x="1106905" y="5005137"/>
                  </a:cubicBezTo>
                  <a:cubicBezTo>
                    <a:pt x="1098884" y="5017169"/>
                    <a:pt x="1088715" y="5028018"/>
                    <a:pt x="1082842" y="5041232"/>
                  </a:cubicBezTo>
                  <a:cubicBezTo>
                    <a:pt x="1072540" y="5064411"/>
                    <a:pt x="1072849" y="5092317"/>
                    <a:pt x="1058779" y="5113421"/>
                  </a:cubicBezTo>
                  <a:cubicBezTo>
                    <a:pt x="1050758" y="5125453"/>
                    <a:pt x="1047649" y="5143049"/>
                    <a:pt x="1034715" y="5149516"/>
                  </a:cubicBezTo>
                  <a:cubicBezTo>
                    <a:pt x="1012896" y="5160426"/>
                    <a:pt x="986527" y="5157184"/>
                    <a:pt x="962526" y="5161548"/>
                  </a:cubicBezTo>
                  <a:cubicBezTo>
                    <a:pt x="942406" y="5165206"/>
                    <a:pt x="922421" y="5169569"/>
                    <a:pt x="902368" y="5173579"/>
                  </a:cubicBezTo>
                  <a:cubicBezTo>
                    <a:pt x="914400" y="5181600"/>
                    <a:pt x="930799" y="5185380"/>
                    <a:pt x="938463" y="5197642"/>
                  </a:cubicBezTo>
                  <a:cubicBezTo>
                    <a:pt x="951906" y="5219151"/>
                    <a:pt x="948456" y="5248727"/>
                    <a:pt x="962526" y="5269832"/>
                  </a:cubicBezTo>
                  <a:cubicBezTo>
                    <a:pt x="993624" y="5316479"/>
                    <a:pt x="982016" y="5292209"/>
                    <a:pt x="998621" y="5342021"/>
                  </a:cubicBezTo>
                  <a:cubicBezTo>
                    <a:pt x="1010652" y="5334000"/>
                    <a:pt x="1026694" y="5329989"/>
                    <a:pt x="1034715" y="5317958"/>
                  </a:cubicBezTo>
                  <a:cubicBezTo>
                    <a:pt x="1043887" y="5304199"/>
                    <a:pt x="1031957" y="5277227"/>
                    <a:pt x="1046747" y="5269832"/>
                  </a:cubicBezTo>
                  <a:cubicBezTo>
                    <a:pt x="1065038" y="5260687"/>
                    <a:pt x="1086942" y="5277428"/>
                    <a:pt x="1106905" y="5281864"/>
                  </a:cubicBezTo>
                  <a:cubicBezTo>
                    <a:pt x="1152234" y="5291937"/>
                    <a:pt x="1150926" y="5292527"/>
                    <a:pt x="1191126" y="5305927"/>
                  </a:cubicBezTo>
                  <a:cubicBezTo>
                    <a:pt x="1195137" y="5317958"/>
                    <a:pt x="1203158" y="5329339"/>
                    <a:pt x="1203158" y="5342021"/>
                  </a:cubicBezTo>
                  <a:cubicBezTo>
                    <a:pt x="1203158" y="5380764"/>
                    <a:pt x="1182746" y="5383702"/>
                    <a:pt x="1155031" y="5402179"/>
                  </a:cubicBezTo>
                  <a:cubicBezTo>
                    <a:pt x="1147010" y="5414211"/>
                    <a:pt x="1142259" y="5429241"/>
                    <a:pt x="1130968" y="5438274"/>
                  </a:cubicBezTo>
                  <a:cubicBezTo>
                    <a:pt x="1121065" y="5446197"/>
                    <a:pt x="1103841" y="5441338"/>
                    <a:pt x="1094873" y="5450306"/>
                  </a:cubicBezTo>
                  <a:cubicBezTo>
                    <a:pt x="1085905" y="5459274"/>
                    <a:pt x="1089367" y="5475525"/>
                    <a:pt x="1082842" y="5486400"/>
                  </a:cubicBezTo>
                  <a:cubicBezTo>
                    <a:pt x="1058027" y="5527760"/>
                    <a:pt x="1021760" y="5515752"/>
                    <a:pt x="974558" y="5522495"/>
                  </a:cubicBezTo>
                  <a:cubicBezTo>
                    <a:pt x="978568" y="5534527"/>
                    <a:pt x="977621" y="5549622"/>
                    <a:pt x="986589" y="5558590"/>
                  </a:cubicBezTo>
                  <a:cubicBezTo>
                    <a:pt x="995557" y="5567558"/>
                    <a:pt x="1011027" y="5565625"/>
                    <a:pt x="1022684" y="5570621"/>
                  </a:cubicBezTo>
                  <a:cubicBezTo>
                    <a:pt x="1039169" y="5577686"/>
                    <a:pt x="1054768" y="5586664"/>
                    <a:pt x="1070810" y="5594685"/>
                  </a:cubicBezTo>
                  <a:cubicBezTo>
                    <a:pt x="1078831" y="5606716"/>
                    <a:pt x="1085840" y="5619488"/>
                    <a:pt x="1094873" y="5630779"/>
                  </a:cubicBezTo>
                  <a:cubicBezTo>
                    <a:pt x="1101959" y="5639637"/>
                    <a:pt x="1113101" y="5645115"/>
                    <a:pt x="1118937" y="5654842"/>
                  </a:cubicBezTo>
                  <a:cubicBezTo>
                    <a:pt x="1125462" y="5665717"/>
                    <a:pt x="1126958" y="5678905"/>
                    <a:pt x="1130968" y="5690937"/>
                  </a:cubicBezTo>
                  <a:cubicBezTo>
                    <a:pt x="1118936" y="5698958"/>
                    <a:pt x="1107807" y="5708533"/>
                    <a:pt x="1094873" y="5715000"/>
                  </a:cubicBezTo>
                  <a:cubicBezTo>
                    <a:pt x="1083530" y="5720672"/>
                    <a:pt x="1062263" y="5714838"/>
                    <a:pt x="1058779" y="5727032"/>
                  </a:cubicBezTo>
                  <a:cubicBezTo>
                    <a:pt x="1052077" y="5750488"/>
                    <a:pt x="1064893" y="5775554"/>
                    <a:pt x="1070810" y="5799221"/>
                  </a:cubicBezTo>
                  <a:cubicBezTo>
                    <a:pt x="1076962" y="5823829"/>
                    <a:pt x="1094873" y="5871411"/>
                    <a:pt x="1094873" y="5871411"/>
                  </a:cubicBezTo>
                  <a:cubicBezTo>
                    <a:pt x="1090863" y="5915527"/>
                    <a:pt x="1095414" y="5967123"/>
                    <a:pt x="1082842" y="6003758"/>
                  </a:cubicBezTo>
                  <a:cubicBezTo>
                    <a:pt x="1070270" y="6040394"/>
                    <a:pt x="1016803" y="6052831"/>
                    <a:pt x="1019439" y="6091224"/>
                  </a:cubicBezTo>
                  <a:cubicBezTo>
                    <a:pt x="1022075" y="6129617"/>
                    <a:pt x="1093162" y="6201738"/>
                    <a:pt x="1098660" y="6234115"/>
                  </a:cubicBezTo>
                  <a:cubicBezTo>
                    <a:pt x="1104158" y="6266492"/>
                    <a:pt x="1025682" y="6277420"/>
                    <a:pt x="1031878" y="6306034"/>
                  </a:cubicBezTo>
                  <a:cubicBezTo>
                    <a:pt x="1038074" y="6334648"/>
                    <a:pt x="1057720" y="6351503"/>
                    <a:pt x="1058779" y="636470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Freeform 13"/>
            <p:cNvSpPr/>
            <p:nvPr/>
          </p:nvSpPr>
          <p:spPr>
            <a:xfrm>
              <a:off x="433136" y="794085"/>
              <a:ext cx="1096357" cy="469232"/>
            </a:xfrm>
            <a:custGeom>
              <a:avLst/>
              <a:gdLst>
                <a:gd name="connsiteX0" fmla="*/ 0 w 1096357"/>
                <a:gd name="connsiteY0" fmla="*/ 0 h 469232"/>
                <a:gd name="connsiteX1" fmla="*/ 60158 w 1096357"/>
                <a:gd name="connsiteY1" fmla="*/ 36095 h 469232"/>
                <a:gd name="connsiteX2" fmla="*/ 96252 w 1096357"/>
                <a:gd name="connsiteY2" fmla="*/ 60158 h 469232"/>
                <a:gd name="connsiteX3" fmla="*/ 168442 w 1096357"/>
                <a:gd name="connsiteY3" fmla="*/ 96253 h 469232"/>
                <a:gd name="connsiteX4" fmla="*/ 192505 w 1096357"/>
                <a:gd name="connsiteY4" fmla="*/ 132347 h 469232"/>
                <a:gd name="connsiteX5" fmla="*/ 216568 w 1096357"/>
                <a:gd name="connsiteY5" fmla="*/ 156411 h 469232"/>
                <a:gd name="connsiteX6" fmla="*/ 252663 w 1096357"/>
                <a:gd name="connsiteY6" fmla="*/ 228600 h 469232"/>
                <a:gd name="connsiteX7" fmla="*/ 324852 w 1096357"/>
                <a:gd name="connsiteY7" fmla="*/ 252663 h 469232"/>
                <a:gd name="connsiteX8" fmla="*/ 360947 w 1096357"/>
                <a:gd name="connsiteY8" fmla="*/ 264695 h 469232"/>
                <a:gd name="connsiteX9" fmla="*/ 409074 w 1096357"/>
                <a:gd name="connsiteY9" fmla="*/ 300790 h 469232"/>
                <a:gd name="connsiteX10" fmla="*/ 481263 w 1096357"/>
                <a:gd name="connsiteY10" fmla="*/ 336884 h 469232"/>
                <a:gd name="connsiteX11" fmla="*/ 661737 w 1096357"/>
                <a:gd name="connsiteY11" fmla="*/ 348916 h 469232"/>
                <a:gd name="connsiteX12" fmla="*/ 709863 w 1096357"/>
                <a:gd name="connsiteY12" fmla="*/ 372979 h 469232"/>
                <a:gd name="connsiteX13" fmla="*/ 794084 w 1096357"/>
                <a:gd name="connsiteY13" fmla="*/ 421105 h 469232"/>
                <a:gd name="connsiteX14" fmla="*/ 878305 w 1096357"/>
                <a:gd name="connsiteY14" fmla="*/ 469232 h 469232"/>
                <a:gd name="connsiteX15" fmla="*/ 950495 w 1096357"/>
                <a:gd name="connsiteY15" fmla="*/ 409074 h 469232"/>
                <a:gd name="connsiteX16" fmla="*/ 986589 w 1096357"/>
                <a:gd name="connsiteY16" fmla="*/ 397042 h 469232"/>
                <a:gd name="connsiteX17" fmla="*/ 1094874 w 1096357"/>
                <a:gd name="connsiteY17" fmla="*/ 421105 h 469232"/>
                <a:gd name="connsiteX18" fmla="*/ 1094874 w 1096357"/>
                <a:gd name="connsiteY18" fmla="*/ 433137 h 4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6357" h="469232">
                  <a:moveTo>
                    <a:pt x="0" y="0"/>
                  </a:moveTo>
                  <a:cubicBezTo>
                    <a:pt x="20053" y="12032"/>
                    <a:pt x="40327" y="23701"/>
                    <a:pt x="60158" y="36095"/>
                  </a:cubicBezTo>
                  <a:cubicBezTo>
                    <a:pt x="72420" y="43759"/>
                    <a:pt x="83319" y="53691"/>
                    <a:pt x="96252" y="60158"/>
                  </a:cubicBezTo>
                  <a:cubicBezTo>
                    <a:pt x="195882" y="109974"/>
                    <a:pt x="64994" y="27289"/>
                    <a:pt x="168442" y="96253"/>
                  </a:cubicBezTo>
                  <a:cubicBezTo>
                    <a:pt x="176463" y="108284"/>
                    <a:pt x="183472" y="121056"/>
                    <a:pt x="192505" y="132347"/>
                  </a:cubicBezTo>
                  <a:cubicBezTo>
                    <a:pt x="199591" y="141205"/>
                    <a:pt x="210732" y="146684"/>
                    <a:pt x="216568" y="156411"/>
                  </a:cubicBezTo>
                  <a:cubicBezTo>
                    <a:pt x="231514" y="181321"/>
                    <a:pt x="223457" y="210346"/>
                    <a:pt x="252663" y="228600"/>
                  </a:cubicBezTo>
                  <a:cubicBezTo>
                    <a:pt x="274172" y="242043"/>
                    <a:pt x="300789" y="244642"/>
                    <a:pt x="324852" y="252663"/>
                  </a:cubicBezTo>
                  <a:lnTo>
                    <a:pt x="360947" y="264695"/>
                  </a:lnTo>
                  <a:cubicBezTo>
                    <a:pt x="376989" y="276727"/>
                    <a:pt x="392756" y="289134"/>
                    <a:pt x="409074" y="300790"/>
                  </a:cubicBezTo>
                  <a:cubicBezTo>
                    <a:pt x="431116" y="316534"/>
                    <a:pt x="453030" y="333747"/>
                    <a:pt x="481263" y="336884"/>
                  </a:cubicBezTo>
                  <a:cubicBezTo>
                    <a:pt x="541186" y="343542"/>
                    <a:pt x="601579" y="344905"/>
                    <a:pt x="661737" y="348916"/>
                  </a:cubicBezTo>
                  <a:cubicBezTo>
                    <a:pt x="677779" y="356937"/>
                    <a:pt x="694654" y="363473"/>
                    <a:pt x="709863" y="372979"/>
                  </a:cubicBezTo>
                  <a:cubicBezTo>
                    <a:pt x="793108" y="425007"/>
                    <a:pt x="723171" y="397469"/>
                    <a:pt x="794084" y="421105"/>
                  </a:cubicBezTo>
                  <a:cubicBezTo>
                    <a:pt x="808180" y="430502"/>
                    <a:pt x="863043" y="469232"/>
                    <a:pt x="878305" y="469232"/>
                  </a:cubicBezTo>
                  <a:cubicBezTo>
                    <a:pt x="897985" y="469232"/>
                    <a:pt x="940149" y="415972"/>
                    <a:pt x="950495" y="409074"/>
                  </a:cubicBezTo>
                  <a:cubicBezTo>
                    <a:pt x="961047" y="402039"/>
                    <a:pt x="974558" y="401053"/>
                    <a:pt x="986589" y="397042"/>
                  </a:cubicBezTo>
                  <a:cubicBezTo>
                    <a:pt x="995319" y="398497"/>
                    <a:pt x="1075130" y="407943"/>
                    <a:pt x="1094874" y="421105"/>
                  </a:cubicBezTo>
                  <a:cubicBezTo>
                    <a:pt x="1098211" y="423330"/>
                    <a:pt x="1094874" y="429126"/>
                    <a:pt x="1094874" y="4331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14"/>
            <p:cNvSpPr/>
            <p:nvPr/>
          </p:nvSpPr>
          <p:spPr>
            <a:xfrm>
              <a:off x="1347536" y="2526632"/>
              <a:ext cx="1744579" cy="1046747"/>
            </a:xfrm>
            <a:custGeom>
              <a:avLst/>
              <a:gdLst>
                <a:gd name="connsiteX0" fmla="*/ 1744579 w 1744579"/>
                <a:gd name="connsiteY0" fmla="*/ 0 h 1046747"/>
                <a:gd name="connsiteX1" fmla="*/ 1479884 w 1744579"/>
                <a:gd name="connsiteY1" fmla="*/ 12032 h 1046747"/>
                <a:gd name="connsiteX2" fmla="*/ 1443789 w 1744579"/>
                <a:gd name="connsiteY2" fmla="*/ 60158 h 1046747"/>
                <a:gd name="connsiteX3" fmla="*/ 1395663 w 1744579"/>
                <a:gd name="connsiteY3" fmla="*/ 132347 h 1046747"/>
                <a:gd name="connsiteX4" fmla="*/ 1383631 w 1744579"/>
                <a:gd name="connsiteY4" fmla="*/ 216568 h 1046747"/>
                <a:gd name="connsiteX5" fmla="*/ 1359568 w 1744579"/>
                <a:gd name="connsiteY5" fmla="*/ 421105 h 1046747"/>
                <a:gd name="connsiteX6" fmla="*/ 1335505 w 1744579"/>
                <a:gd name="connsiteY6" fmla="*/ 457200 h 1046747"/>
                <a:gd name="connsiteX7" fmla="*/ 1251284 w 1744579"/>
                <a:gd name="connsiteY7" fmla="*/ 481263 h 1046747"/>
                <a:gd name="connsiteX8" fmla="*/ 1106905 w 1744579"/>
                <a:gd name="connsiteY8" fmla="*/ 493295 h 1046747"/>
                <a:gd name="connsiteX9" fmla="*/ 1094874 w 1744579"/>
                <a:gd name="connsiteY9" fmla="*/ 529389 h 1046747"/>
                <a:gd name="connsiteX10" fmla="*/ 1070810 w 1744579"/>
                <a:gd name="connsiteY10" fmla="*/ 613611 h 1046747"/>
                <a:gd name="connsiteX11" fmla="*/ 1046747 w 1744579"/>
                <a:gd name="connsiteY11" fmla="*/ 649705 h 1046747"/>
                <a:gd name="connsiteX12" fmla="*/ 1034716 w 1744579"/>
                <a:gd name="connsiteY12" fmla="*/ 685800 h 1046747"/>
                <a:gd name="connsiteX13" fmla="*/ 1010653 w 1744579"/>
                <a:gd name="connsiteY13" fmla="*/ 721895 h 1046747"/>
                <a:gd name="connsiteX14" fmla="*/ 998621 w 1744579"/>
                <a:gd name="connsiteY14" fmla="*/ 770021 h 1046747"/>
                <a:gd name="connsiteX15" fmla="*/ 986589 w 1744579"/>
                <a:gd name="connsiteY15" fmla="*/ 842211 h 1046747"/>
                <a:gd name="connsiteX16" fmla="*/ 950495 w 1744579"/>
                <a:gd name="connsiteY16" fmla="*/ 866274 h 1046747"/>
                <a:gd name="connsiteX17" fmla="*/ 806116 w 1744579"/>
                <a:gd name="connsiteY17" fmla="*/ 854242 h 1046747"/>
                <a:gd name="connsiteX18" fmla="*/ 469231 w 1744579"/>
                <a:gd name="connsiteY18" fmla="*/ 830179 h 1046747"/>
                <a:gd name="connsiteX19" fmla="*/ 360947 w 1744579"/>
                <a:gd name="connsiteY19" fmla="*/ 733926 h 1046747"/>
                <a:gd name="connsiteX20" fmla="*/ 288758 w 1744579"/>
                <a:gd name="connsiteY20" fmla="*/ 782053 h 1046747"/>
                <a:gd name="connsiteX21" fmla="*/ 204537 w 1744579"/>
                <a:gd name="connsiteY21" fmla="*/ 878305 h 1046747"/>
                <a:gd name="connsiteX22" fmla="*/ 132347 w 1744579"/>
                <a:gd name="connsiteY22" fmla="*/ 902368 h 1046747"/>
                <a:gd name="connsiteX23" fmla="*/ 96253 w 1744579"/>
                <a:gd name="connsiteY23" fmla="*/ 914400 h 1046747"/>
                <a:gd name="connsiteX24" fmla="*/ 60158 w 1744579"/>
                <a:gd name="connsiteY24" fmla="*/ 926432 h 1046747"/>
                <a:gd name="connsiteX25" fmla="*/ 24063 w 1744579"/>
                <a:gd name="connsiteY25" fmla="*/ 938463 h 1046747"/>
                <a:gd name="connsiteX26" fmla="*/ 12031 w 1744579"/>
                <a:gd name="connsiteY26" fmla="*/ 1010653 h 1046747"/>
                <a:gd name="connsiteX27" fmla="*/ 0 w 1744579"/>
                <a:gd name="connsiteY27" fmla="*/ 1046747 h 104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4579" h="1046747">
                  <a:moveTo>
                    <a:pt x="1744579" y="0"/>
                  </a:moveTo>
                  <a:cubicBezTo>
                    <a:pt x="1656347" y="4011"/>
                    <a:pt x="1566492" y="-5290"/>
                    <a:pt x="1479884" y="12032"/>
                  </a:cubicBezTo>
                  <a:cubicBezTo>
                    <a:pt x="1460221" y="15965"/>
                    <a:pt x="1455288" y="43730"/>
                    <a:pt x="1443789" y="60158"/>
                  </a:cubicBezTo>
                  <a:cubicBezTo>
                    <a:pt x="1427204" y="83850"/>
                    <a:pt x="1395663" y="132347"/>
                    <a:pt x="1395663" y="132347"/>
                  </a:cubicBezTo>
                  <a:cubicBezTo>
                    <a:pt x="1391652" y="160421"/>
                    <a:pt x="1386320" y="188337"/>
                    <a:pt x="1383631" y="216568"/>
                  </a:cubicBezTo>
                  <a:cubicBezTo>
                    <a:pt x="1380946" y="244763"/>
                    <a:pt x="1387092" y="366057"/>
                    <a:pt x="1359568" y="421105"/>
                  </a:cubicBezTo>
                  <a:cubicBezTo>
                    <a:pt x="1353101" y="434039"/>
                    <a:pt x="1346796" y="448167"/>
                    <a:pt x="1335505" y="457200"/>
                  </a:cubicBezTo>
                  <a:cubicBezTo>
                    <a:pt x="1328105" y="463120"/>
                    <a:pt x="1253848" y="480942"/>
                    <a:pt x="1251284" y="481263"/>
                  </a:cubicBezTo>
                  <a:cubicBezTo>
                    <a:pt x="1203364" y="487253"/>
                    <a:pt x="1155031" y="489284"/>
                    <a:pt x="1106905" y="493295"/>
                  </a:cubicBezTo>
                  <a:cubicBezTo>
                    <a:pt x="1102895" y="505326"/>
                    <a:pt x="1098358" y="517195"/>
                    <a:pt x="1094874" y="529389"/>
                  </a:cubicBezTo>
                  <a:cubicBezTo>
                    <a:pt x="1089734" y="547379"/>
                    <a:pt x="1080426" y="594379"/>
                    <a:pt x="1070810" y="613611"/>
                  </a:cubicBezTo>
                  <a:cubicBezTo>
                    <a:pt x="1064343" y="626544"/>
                    <a:pt x="1054768" y="637674"/>
                    <a:pt x="1046747" y="649705"/>
                  </a:cubicBezTo>
                  <a:cubicBezTo>
                    <a:pt x="1042737" y="661737"/>
                    <a:pt x="1040388" y="674456"/>
                    <a:pt x="1034716" y="685800"/>
                  </a:cubicBezTo>
                  <a:cubicBezTo>
                    <a:pt x="1028249" y="698734"/>
                    <a:pt x="1016349" y="708604"/>
                    <a:pt x="1010653" y="721895"/>
                  </a:cubicBezTo>
                  <a:cubicBezTo>
                    <a:pt x="1004139" y="737094"/>
                    <a:pt x="1001864" y="753806"/>
                    <a:pt x="998621" y="770021"/>
                  </a:cubicBezTo>
                  <a:cubicBezTo>
                    <a:pt x="993837" y="793943"/>
                    <a:pt x="997499" y="820391"/>
                    <a:pt x="986589" y="842211"/>
                  </a:cubicBezTo>
                  <a:cubicBezTo>
                    <a:pt x="980122" y="855144"/>
                    <a:pt x="962526" y="858253"/>
                    <a:pt x="950495" y="866274"/>
                  </a:cubicBezTo>
                  <a:cubicBezTo>
                    <a:pt x="902369" y="862263"/>
                    <a:pt x="854339" y="856849"/>
                    <a:pt x="806116" y="854242"/>
                  </a:cubicBezTo>
                  <a:cubicBezTo>
                    <a:pt x="476878" y="836445"/>
                    <a:pt x="602514" y="874608"/>
                    <a:pt x="469231" y="830179"/>
                  </a:cubicBezTo>
                  <a:cubicBezTo>
                    <a:pt x="386817" y="747764"/>
                    <a:pt x="425357" y="776866"/>
                    <a:pt x="360947" y="733926"/>
                  </a:cubicBezTo>
                  <a:cubicBezTo>
                    <a:pt x="318787" y="747980"/>
                    <a:pt x="320302" y="741497"/>
                    <a:pt x="288758" y="782053"/>
                  </a:cubicBezTo>
                  <a:cubicBezTo>
                    <a:pt x="250093" y="831765"/>
                    <a:pt x="255953" y="855454"/>
                    <a:pt x="204537" y="878305"/>
                  </a:cubicBezTo>
                  <a:cubicBezTo>
                    <a:pt x="181358" y="888607"/>
                    <a:pt x="156410" y="894347"/>
                    <a:pt x="132347" y="902368"/>
                  </a:cubicBezTo>
                  <a:lnTo>
                    <a:pt x="96253" y="914400"/>
                  </a:lnTo>
                  <a:lnTo>
                    <a:pt x="60158" y="926432"/>
                  </a:lnTo>
                  <a:lnTo>
                    <a:pt x="24063" y="938463"/>
                  </a:lnTo>
                  <a:cubicBezTo>
                    <a:pt x="20052" y="962526"/>
                    <a:pt x="17323" y="986839"/>
                    <a:pt x="12031" y="1010653"/>
                  </a:cubicBezTo>
                  <a:cubicBezTo>
                    <a:pt x="9280" y="1023033"/>
                    <a:pt x="0" y="1046747"/>
                    <a:pt x="0" y="10467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15"/>
            <p:cNvSpPr/>
            <p:nvPr/>
          </p:nvSpPr>
          <p:spPr>
            <a:xfrm>
              <a:off x="300788" y="4186990"/>
              <a:ext cx="1455822" cy="264695"/>
            </a:xfrm>
            <a:custGeom>
              <a:avLst/>
              <a:gdLst>
                <a:gd name="connsiteX0" fmla="*/ 0 w 1455822"/>
                <a:gd name="connsiteY0" fmla="*/ 0 h 264695"/>
                <a:gd name="connsiteX1" fmla="*/ 120316 w 1455822"/>
                <a:gd name="connsiteY1" fmla="*/ 84221 h 264695"/>
                <a:gd name="connsiteX2" fmla="*/ 192506 w 1455822"/>
                <a:gd name="connsiteY2" fmla="*/ 132348 h 264695"/>
                <a:gd name="connsiteX3" fmla="*/ 300790 w 1455822"/>
                <a:gd name="connsiteY3" fmla="*/ 168442 h 264695"/>
                <a:gd name="connsiteX4" fmla="*/ 336885 w 1455822"/>
                <a:gd name="connsiteY4" fmla="*/ 180474 h 264695"/>
                <a:gd name="connsiteX5" fmla="*/ 481264 w 1455822"/>
                <a:gd name="connsiteY5" fmla="*/ 168442 h 264695"/>
                <a:gd name="connsiteX6" fmla="*/ 553453 w 1455822"/>
                <a:gd name="connsiteY6" fmla="*/ 120316 h 264695"/>
                <a:gd name="connsiteX7" fmla="*/ 589548 w 1455822"/>
                <a:gd name="connsiteY7" fmla="*/ 108285 h 264695"/>
                <a:gd name="connsiteX8" fmla="*/ 661737 w 1455822"/>
                <a:gd name="connsiteY8" fmla="*/ 132348 h 264695"/>
                <a:gd name="connsiteX9" fmla="*/ 697832 w 1455822"/>
                <a:gd name="connsiteY9" fmla="*/ 156411 h 264695"/>
                <a:gd name="connsiteX10" fmla="*/ 770022 w 1455822"/>
                <a:gd name="connsiteY10" fmla="*/ 180474 h 264695"/>
                <a:gd name="connsiteX11" fmla="*/ 806116 w 1455822"/>
                <a:gd name="connsiteY11" fmla="*/ 204537 h 264695"/>
                <a:gd name="connsiteX12" fmla="*/ 902369 w 1455822"/>
                <a:gd name="connsiteY12" fmla="*/ 228600 h 264695"/>
                <a:gd name="connsiteX13" fmla="*/ 938464 w 1455822"/>
                <a:gd name="connsiteY13" fmla="*/ 240632 h 264695"/>
                <a:gd name="connsiteX14" fmla="*/ 1070811 w 1455822"/>
                <a:gd name="connsiteY14" fmla="*/ 252663 h 264695"/>
                <a:gd name="connsiteX15" fmla="*/ 1130969 w 1455822"/>
                <a:gd name="connsiteY15" fmla="*/ 264695 h 264695"/>
                <a:gd name="connsiteX16" fmla="*/ 1263316 w 1455822"/>
                <a:gd name="connsiteY16" fmla="*/ 240632 h 264695"/>
                <a:gd name="connsiteX17" fmla="*/ 1335506 w 1455822"/>
                <a:gd name="connsiteY17" fmla="*/ 216569 h 264695"/>
                <a:gd name="connsiteX18" fmla="*/ 1371600 w 1455822"/>
                <a:gd name="connsiteY18" fmla="*/ 204537 h 264695"/>
                <a:gd name="connsiteX19" fmla="*/ 1455822 w 1455822"/>
                <a:gd name="connsiteY19" fmla="*/ 204537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5822" h="264695">
                  <a:moveTo>
                    <a:pt x="0" y="0"/>
                  </a:moveTo>
                  <a:cubicBezTo>
                    <a:pt x="98477" y="78782"/>
                    <a:pt x="19872" y="20302"/>
                    <a:pt x="120316" y="84221"/>
                  </a:cubicBezTo>
                  <a:cubicBezTo>
                    <a:pt x="144715" y="99748"/>
                    <a:pt x="165070" y="123203"/>
                    <a:pt x="192506" y="132348"/>
                  </a:cubicBezTo>
                  <a:lnTo>
                    <a:pt x="300790" y="168442"/>
                  </a:lnTo>
                  <a:lnTo>
                    <a:pt x="336885" y="180474"/>
                  </a:lnTo>
                  <a:cubicBezTo>
                    <a:pt x="385011" y="176463"/>
                    <a:pt x="434733" y="181367"/>
                    <a:pt x="481264" y="168442"/>
                  </a:cubicBezTo>
                  <a:cubicBezTo>
                    <a:pt x="509129" y="160702"/>
                    <a:pt x="526017" y="129461"/>
                    <a:pt x="553453" y="120316"/>
                  </a:cubicBezTo>
                  <a:lnTo>
                    <a:pt x="589548" y="108285"/>
                  </a:lnTo>
                  <a:cubicBezTo>
                    <a:pt x="613611" y="116306"/>
                    <a:pt x="640632" y="118278"/>
                    <a:pt x="661737" y="132348"/>
                  </a:cubicBezTo>
                  <a:cubicBezTo>
                    <a:pt x="673769" y="140369"/>
                    <a:pt x="684618" y="150538"/>
                    <a:pt x="697832" y="156411"/>
                  </a:cubicBezTo>
                  <a:cubicBezTo>
                    <a:pt x="721011" y="166713"/>
                    <a:pt x="748917" y="166404"/>
                    <a:pt x="770022" y="180474"/>
                  </a:cubicBezTo>
                  <a:cubicBezTo>
                    <a:pt x="782053" y="188495"/>
                    <a:pt x="792527" y="199595"/>
                    <a:pt x="806116" y="204537"/>
                  </a:cubicBezTo>
                  <a:cubicBezTo>
                    <a:pt x="837197" y="215839"/>
                    <a:pt x="870994" y="218142"/>
                    <a:pt x="902369" y="228600"/>
                  </a:cubicBezTo>
                  <a:cubicBezTo>
                    <a:pt x="914401" y="232611"/>
                    <a:pt x="925909" y="238838"/>
                    <a:pt x="938464" y="240632"/>
                  </a:cubicBezTo>
                  <a:cubicBezTo>
                    <a:pt x="982316" y="246897"/>
                    <a:pt x="1026695" y="248653"/>
                    <a:pt x="1070811" y="252663"/>
                  </a:cubicBezTo>
                  <a:cubicBezTo>
                    <a:pt x="1090864" y="256674"/>
                    <a:pt x="1110519" y="264695"/>
                    <a:pt x="1130969" y="264695"/>
                  </a:cubicBezTo>
                  <a:cubicBezTo>
                    <a:pt x="1140135" y="264695"/>
                    <a:pt x="1248977" y="244543"/>
                    <a:pt x="1263316" y="240632"/>
                  </a:cubicBezTo>
                  <a:cubicBezTo>
                    <a:pt x="1287787" y="233958"/>
                    <a:pt x="1311443" y="224590"/>
                    <a:pt x="1335506" y="216569"/>
                  </a:cubicBezTo>
                  <a:cubicBezTo>
                    <a:pt x="1347537" y="212558"/>
                    <a:pt x="1358918" y="204537"/>
                    <a:pt x="1371600" y="204537"/>
                  </a:cubicBezTo>
                  <a:lnTo>
                    <a:pt x="1455822" y="2045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16"/>
            <p:cNvSpPr/>
            <p:nvPr/>
          </p:nvSpPr>
          <p:spPr>
            <a:xfrm>
              <a:off x="757987" y="6460960"/>
              <a:ext cx="2658979" cy="204536"/>
            </a:xfrm>
            <a:custGeom>
              <a:avLst/>
              <a:gdLst>
                <a:gd name="connsiteX0" fmla="*/ 0 w 2658979"/>
                <a:gd name="connsiteY0" fmla="*/ 180473 h 204536"/>
                <a:gd name="connsiteX1" fmla="*/ 108285 w 2658979"/>
                <a:gd name="connsiteY1" fmla="*/ 156410 h 204536"/>
                <a:gd name="connsiteX2" fmla="*/ 192506 w 2658979"/>
                <a:gd name="connsiteY2" fmla="*/ 108284 h 204536"/>
                <a:gd name="connsiteX3" fmla="*/ 240632 w 2658979"/>
                <a:gd name="connsiteY3" fmla="*/ 96252 h 204536"/>
                <a:gd name="connsiteX4" fmla="*/ 312822 w 2658979"/>
                <a:gd name="connsiteY4" fmla="*/ 72189 h 204536"/>
                <a:gd name="connsiteX5" fmla="*/ 517358 w 2658979"/>
                <a:gd name="connsiteY5" fmla="*/ 48126 h 204536"/>
                <a:gd name="connsiteX6" fmla="*/ 565485 w 2658979"/>
                <a:gd name="connsiteY6" fmla="*/ 36094 h 204536"/>
                <a:gd name="connsiteX7" fmla="*/ 986590 w 2658979"/>
                <a:gd name="connsiteY7" fmla="*/ 24063 h 204536"/>
                <a:gd name="connsiteX8" fmla="*/ 1034716 w 2658979"/>
                <a:gd name="connsiteY8" fmla="*/ 12031 h 204536"/>
                <a:gd name="connsiteX9" fmla="*/ 1070811 w 2658979"/>
                <a:gd name="connsiteY9" fmla="*/ 0 h 204536"/>
                <a:gd name="connsiteX10" fmla="*/ 1299411 w 2658979"/>
                <a:gd name="connsiteY10" fmla="*/ 12031 h 204536"/>
                <a:gd name="connsiteX11" fmla="*/ 1407695 w 2658979"/>
                <a:gd name="connsiteY11" fmla="*/ 36094 h 204536"/>
                <a:gd name="connsiteX12" fmla="*/ 1443790 w 2658979"/>
                <a:gd name="connsiteY12" fmla="*/ 48126 h 204536"/>
                <a:gd name="connsiteX13" fmla="*/ 1696453 w 2658979"/>
                <a:gd name="connsiteY13" fmla="*/ 60157 h 204536"/>
                <a:gd name="connsiteX14" fmla="*/ 1888958 w 2658979"/>
                <a:gd name="connsiteY14" fmla="*/ 84221 h 204536"/>
                <a:gd name="connsiteX15" fmla="*/ 1973179 w 2658979"/>
                <a:gd name="connsiteY15" fmla="*/ 96252 h 204536"/>
                <a:gd name="connsiteX16" fmla="*/ 2189748 w 2658979"/>
                <a:gd name="connsiteY16" fmla="*/ 120315 h 204536"/>
                <a:gd name="connsiteX17" fmla="*/ 2394285 w 2658979"/>
                <a:gd name="connsiteY17" fmla="*/ 132347 h 204536"/>
                <a:gd name="connsiteX18" fmla="*/ 2466474 w 2658979"/>
                <a:gd name="connsiteY18" fmla="*/ 156410 h 204536"/>
                <a:gd name="connsiteX19" fmla="*/ 2502569 w 2658979"/>
                <a:gd name="connsiteY19" fmla="*/ 168442 h 204536"/>
                <a:gd name="connsiteX20" fmla="*/ 2538664 w 2658979"/>
                <a:gd name="connsiteY20" fmla="*/ 192505 h 204536"/>
                <a:gd name="connsiteX21" fmla="*/ 2658979 w 2658979"/>
                <a:gd name="connsiteY21" fmla="*/ 204536 h 20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979" h="204536">
                  <a:moveTo>
                    <a:pt x="0" y="180473"/>
                  </a:moveTo>
                  <a:cubicBezTo>
                    <a:pt x="16342" y="177205"/>
                    <a:pt x="88861" y="163694"/>
                    <a:pt x="108285" y="156410"/>
                  </a:cubicBezTo>
                  <a:cubicBezTo>
                    <a:pt x="308097" y="81480"/>
                    <a:pt x="29621" y="178092"/>
                    <a:pt x="192506" y="108284"/>
                  </a:cubicBezTo>
                  <a:cubicBezTo>
                    <a:pt x="207705" y="101770"/>
                    <a:pt x="224794" y="101004"/>
                    <a:pt x="240632" y="96252"/>
                  </a:cubicBezTo>
                  <a:cubicBezTo>
                    <a:pt x="264927" y="88963"/>
                    <a:pt x="287583" y="74713"/>
                    <a:pt x="312822" y="72189"/>
                  </a:cubicBezTo>
                  <a:cubicBezTo>
                    <a:pt x="377334" y="65737"/>
                    <a:pt x="452354" y="59945"/>
                    <a:pt x="517358" y="48126"/>
                  </a:cubicBezTo>
                  <a:cubicBezTo>
                    <a:pt x="533627" y="45168"/>
                    <a:pt x="548971" y="36941"/>
                    <a:pt x="565485" y="36094"/>
                  </a:cubicBezTo>
                  <a:cubicBezTo>
                    <a:pt x="705726" y="28902"/>
                    <a:pt x="846222" y="28073"/>
                    <a:pt x="986590" y="24063"/>
                  </a:cubicBezTo>
                  <a:cubicBezTo>
                    <a:pt x="1002632" y="20052"/>
                    <a:pt x="1018816" y="16574"/>
                    <a:pt x="1034716" y="12031"/>
                  </a:cubicBezTo>
                  <a:cubicBezTo>
                    <a:pt x="1046910" y="8547"/>
                    <a:pt x="1058129" y="0"/>
                    <a:pt x="1070811" y="0"/>
                  </a:cubicBezTo>
                  <a:cubicBezTo>
                    <a:pt x="1147116" y="0"/>
                    <a:pt x="1223211" y="8021"/>
                    <a:pt x="1299411" y="12031"/>
                  </a:cubicBezTo>
                  <a:cubicBezTo>
                    <a:pt x="1380666" y="39117"/>
                    <a:pt x="1280646" y="7861"/>
                    <a:pt x="1407695" y="36094"/>
                  </a:cubicBezTo>
                  <a:cubicBezTo>
                    <a:pt x="1420076" y="38845"/>
                    <a:pt x="1431151" y="47073"/>
                    <a:pt x="1443790" y="48126"/>
                  </a:cubicBezTo>
                  <a:cubicBezTo>
                    <a:pt x="1527815" y="55128"/>
                    <a:pt x="1612232" y="56147"/>
                    <a:pt x="1696453" y="60157"/>
                  </a:cubicBezTo>
                  <a:cubicBezTo>
                    <a:pt x="1816066" y="84080"/>
                    <a:pt x="1701547" y="63398"/>
                    <a:pt x="1888958" y="84221"/>
                  </a:cubicBezTo>
                  <a:cubicBezTo>
                    <a:pt x="1917143" y="87353"/>
                    <a:pt x="1945105" y="92242"/>
                    <a:pt x="1973179" y="96252"/>
                  </a:cubicBezTo>
                  <a:cubicBezTo>
                    <a:pt x="2065847" y="127142"/>
                    <a:pt x="1999589" y="108430"/>
                    <a:pt x="2189748" y="120315"/>
                  </a:cubicBezTo>
                  <a:lnTo>
                    <a:pt x="2394285" y="132347"/>
                  </a:lnTo>
                  <a:lnTo>
                    <a:pt x="2466474" y="156410"/>
                  </a:lnTo>
                  <a:cubicBezTo>
                    <a:pt x="2478506" y="160421"/>
                    <a:pt x="2492016" y="161407"/>
                    <a:pt x="2502569" y="168442"/>
                  </a:cubicBezTo>
                  <a:cubicBezTo>
                    <a:pt x="2514601" y="176463"/>
                    <a:pt x="2524574" y="189254"/>
                    <a:pt x="2538664" y="192505"/>
                  </a:cubicBezTo>
                  <a:cubicBezTo>
                    <a:pt x="2577937" y="201568"/>
                    <a:pt x="2658979" y="204536"/>
                    <a:pt x="2658979" y="2045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Freeform 59"/>
            <p:cNvSpPr>
              <a:spLocks/>
            </p:cNvSpPr>
            <p:nvPr/>
          </p:nvSpPr>
          <p:spPr bwMode="auto">
            <a:xfrm rot="2165886">
              <a:off x="1134579" y="1367547"/>
              <a:ext cx="1079248" cy="1086478"/>
            </a:xfrm>
            <a:custGeom>
              <a:avLst/>
              <a:gdLst>
                <a:gd name="T0" fmla="*/ 783 w 818"/>
                <a:gd name="T1" fmla="*/ 349 h 523"/>
                <a:gd name="T2" fmla="*/ 818 w 818"/>
                <a:gd name="T3" fmla="*/ 459 h 523"/>
                <a:gd name="T4" fmla="*/ 703 w 818"/>
                <a:gd name="T5" fmla="*/ 509 h 523"/>
                <a:gd name="T6" fmla="*/ 656 w 818"/>
                <a:gd name="T7" fmla="*/ 521 h 523"/>
                <a:gd name="T8" fmla="*/ 591 w 818"/>
                <a:gd name="T9" fmla="*/ 492 h 523"/>
                <a:gd name="T10" fmla="*/ 571 w 818"/>
                <a:gd name="T11" fmla="*/ 506 h 523"/>
                <a:gd name="T12" fmla="*/ 548 w 818"/>
                <a:gd name="T13" fmla="*/ 499 h 523"/>
                <a:gd name="T14" fmla="*/ 504 w 818"/>
                <a:gd name="T15" fmla="*/ 495 h 523"/>
                <a:gd name="T16" fmla="*/ 387 w 818"/>
                <a:gd name="T17" fmla="*/ 486 h 523"/>
                <a:gd name="T18" fmla="*/ 353 w 818"/>
                <a:gd name="T19" fmla="*/ 408 h 523"/>
                <a:gd name="T20" fmla="*/ 284 w 818"/>
                <a:gd name="T21" fmla="*/ 277 h 523"/>
                <a:gd name="T22" fmla="*/ 238 w 818"/>
                <a:gd name="T23" fmla="*/ 139 h 523"/>
                <a:gd name="T24" fmla="*/ 115 w 818"/>
                <a:gd name="T25" fmla="*/ 147 h 523"/>
                <a:gd name="T26" fmla="*/ 0 w 818"/>
                <a:gd name="T27" fmla="*/ 85 h 523"/>
                <a:gd name="T28" fmla="*/ 108 w 818"/>
                <a:gd name="T29" fmla="*/ 47 h 523"/>
                <a:gd name="T30" fmla="*/ 169 w 818"/>
                <a:gd name="T31" fmla="*/ 39 h 523"/>
                <a:gd name="T32" fmla="*/ 284 w 818"/>
                <a:gd name="T33" fmla="*/ 1 h 523"/>
                <a:gd name="T34" fmla="*/ 415 w 818"/>
                <a:gd name="T35" fmla="*/ 32 h 523"/>
                <a:gd name="T36" fmla="*/ 438 w 818"/>
                <a:gd name="T37" fmla="*/ 131 h 523"/>
                <a:gd name="T38" fmla="*/ 511 w 818"/>
                <a:gd name="T39" fmla="*/ 254 h 523"/>
                <a:gd name="T40" fmla="*/ 629 w 818"/>
                <a:gd name="T41" fmla="*/ 301 h 523"/>
                <a:gd name="T42" fmla="*/ 723 w 818"/>
                <a:gd name="T43" fmla="*/ 315 h 523"/>
                <a:gd name="T44" fmla="*/ 783 w 818"/>
                <a:gd name="T45" fmla="*/ 349 h 523"/>
                <a:gd name="connsiteX0" fmla="*/ 8260 w 8688"/>
                <a:gd name="connsiteY0" fmla="*/ 8852 h 12146"/>
                <a:gd name="connsiteX1" fmla="*/ 8688 w 8688"/>
                <a:gd name="connsiteY1" fmla="*/ 10955 h 12146"/>
                <a:gd name="connsiteX2" fmla="*/ 7282 w 8688"/>
                <a:gd name="connsiteY2" fmla="*/ 11911 h 12146"/>
                <a:gd name="connsiteX3" fmla="*/ 6708 w 8688"/>
                <a:gd name="connsiteY3" fmla="*/ 12141 h 12146"/>
                <a:gd name="connsiteX4" fmla="*/ 5913 w 8688"/>
                <a:gd name="connsiteY4" fmla="*/ 11586 h 12146"/>
                <a:gd name="connsiteX5" fmla="*/ 5668 w 8688"/>
                <a:gd name="connsiteY5" fmla="*/ 11854 h 12146"/>
                <a:gd name="connsiteX6" fmla="*/ 5387 w 8688"/>
                <a:gd name="connsiteY6" fmla="*/ 11720 h 12146"/>
                <a:gd name="connsiteX7" fmla="*/ 4849 w 8688"/>
                <a:gd name="connsiteY7" fmla="*/ 11644 h 12146"/>
                <a:gd name="connsiteX8" fmla="*/ 3419 w 8688"/>
                <a:gd name="connsiteY8" fmla="*/ 11472 h 12146"/>
                <a:gd name="connsiteX9" fmla="*/ 3003 w 8688"/>
                <a:gd name="connsiteY9" fmla="*/ 9980 h 12146"/>
                <a:gd name="connsiteX10" fmla="*/ 2160 w 8688"/>
                <a:gd name="connsiteY10" fmla="*/ 7475 h 12146"/>
                <a:gd name="connsiteX11" fmla="*/ 1598 w 8688"/>
                <a:gd name="connsiteY11" fmla="*/ 4837 h 12146"/>
                <a:gd name="connsiteX12" fmla="*/ 94 w 8688"/>
                <a:gd name="connsiteY12" fmla="*/ 4990 h 12146"/>
                <a:gd name="connsiteX13" fmla="*/ 1018 w 8688"/>
                <a:gd name="connsiteY13" fmla="*/ 1 h 12146"/>
                <a:gd name="connsiteX14" fmla="*/ 8 w 8688"/>
                <a:gd name="connsiteY14" fmla="*/ 3078 h 12146"/>
                <a:gd name="connsiteX15" fmla="*/ 754 w 8688"/>
                <a:gd name="connsiteY15" fmla="*/ 2925 h 12146"/>
                <a:gd name="connsiteX16" fmla="*/ 2160 w 8688"/>
                <a:gd name="connsiteY16" fmla="*/ 2198 h 12146"/>
                <a:gd name="connsiteX17" fmla="*/ 3761 w 8688"/>
                <a:gd name="connsiteY17" fmla="*/ 2791 h 12146"/>
                <a:gd name="connsiteX18" fmla="*/ 4043 w 8688"/>
                <a:gd name="connsiteY18" fmla="*/ 4684 h 12146"/>
                <a:gd name="connsiteX19" fmla="*/ 4935 w 8688"/>
                <a:gd name="connsiteY19" fmla="*/ 7036 h 12146"/>
                <a:gd name="connsiteX20" fmla="*/ 6377 w 8688"/>
                <a:gd name="connsiteY20" fmla="*/ 7934 h 12146"/>
                <a:gd name="connsiteX21" fmla="*/ 7527 w 8688"/>
                <a:gd name="connsiteY21" fmla="*/ 8202 h 12146"/>
                <a:gd name="connsiteX22" fmla="*/ 8260 w 8688"/>
                <a:gd name="connsiteY22" fmla="*/ 8852 h 12146"/>
                <a:gd name="connsiteX0" fmla="*/ 9507 w 10000"/>
                <a:gd name="connsiteY0" fmla="*/ 7288 h 10000"/>
                <a:gd name="connsiteX1" fmla="*/ 10000 w 10000"/>
                <a:gd name="connsiteY1" fmla="*/ 9019 h 10000"/>
                <a:gd name="connsiteX2" fmla="*/ 8382 w 10000"/>
                <a:gd name="connsiteY2" fmla="*/ 9807 h 10000"/>
                <a:gd name="connsiteX3" fmla="*/ 7721 w 10000"/>
                <a:gd name="connsiteY3" fmla="*/ 9996 h 10000"/>
                <a:gd name="connsiteX4" fmla="*/ 6806 w 10000"/>
                <a:gd name="connsiteY4" fmla="*/ 9539 h 10000"/>
                <a:gd name="connsiteX5" fmla="*/ 6524 w 10000"/>
                <a:gd name="connsiteY5" fmla="*/ 9760 h 10000"/>
                <a:gd name="connsiteX6" fmla="*/ 6201 w 10000"/>
                <a:gd name="connsiteY6" fmla="*/ 9649 h 10000"/>
                <a:gd name="connsiteX7" fmla="*/ 5581 w 10000"/>
                <a:gd name="connsiteY7" fmla="*/ 9587 h 10000"/>
                <a:gd name="connsiteX8" fmla="*/ 3935 w 10000"/>
                <a:gd name="connsiteY8" fmla="*/ 9445 h 10000"/>
                <a:gd name="connsiteX9" fmla="*/ 3456 w 10000"/>
                <a:gd name="connsiteY9" fmla="*/ 8217 h 10000"/>
                <a:gd name="connsiteX10" fmla="*/ 2486 w 10000"/>
                <a:gd name="connsiteY10" fmla="*/ 6154 h 10000"/>
                <a:gd name="connsiteX11" fmla="*/ 1839 w 10000"/>
                <a:gd name="connsiteY11" fmla="*/ 3982 h 10000"/>
                <a:gd name="connsiteX12" fmla="*/ 108 w 10000"/>
                <a:gd name="connsiteY12" fmla="*/ 4108 h 10000"/>
                <a:gd name="connsiteX13" fmla="*/ 1172 w 10000"/>
                <a:gd name="connsiteY13" fmla="*/ 1 h 10000"/>
                <a:gd name="connsiteX14" fmla="*/ 9 w 10000"/>
                <a:gd name="connsiteY14" fmla="*/ 2534 h 10000"/>
                <a:gd name="connsiteX15" fmla="*/ 2131 w 10000"/>
                <a:gd name="connsiteY15" fmla="*/ 829 h 10000"/>
                <a:gd name="connsiteX16" fmla="*/ 2486 w 10000"/>
                <a:gd name="connsiteY16" fmla="*/ 1810 h 10000"/>
                <a:gd name="connsiteX17" fmla="*/ 4329 w 10000"/>
                <a:gd name="connsiteY17" fmla="*/ 2298 h 10000"/>
                <a:gd name="connsiteX18" fmla="*/ 4654 w 10000"/>
                <a:gd name="connsiteY18" fmla="*/ 3856 h 10000"/>
                <a:gd name="connsiteX19" fmla="*/ 5680 w 10000"/>
                <a:gd name="connsiteY19" fmla="*/ 5793 h 10000"/>
                <a:gd name="connsiteX20" fmla="*/ 7340 w 10000"/>
                <a:gd name="connsiteY20" fmla="*/ 6532 h 10000"/>
                <a:gd name="connsiteX21" fmla="*/ 8664 w 10000"/>
                <a:gd name="connsiteY21" fmla="*/ 6753 h 10000"/>
                <a:gd name="connsiteX22" fmla="*/ 9507 w 10000"/>
                <a:gd name="connsiteY22" fmla="*/ 7288 h 10000"/>
                <a:gd name="connsiteX0" fmla="*/ 9466 w 9959"/>
                <a:gd name="connsiteY0" fmla="*/ 8049 h 10761"/>
                <a:gd name="connsiteX1" fmla="*/ 9959 w 9959"/>
                <a:gd name="connsiteY1" fmla="*/ 9780 h 10761"/>
                <a:gd name="connsiteX2" fmla="*/ 8341 w 9959"/>
                <a:gd name="connsiteY2" fmla="*/ 10568 h 10761"/>
                <a:gd name="connsiteX3" fmla="*/ 7680 w 9959"/>
                <a:gd name="connsiteY3" fmla="*/ 10757 h 10761"/>
                <a:gd name="connsiteX4" fmla="*/ 6765 w 9959"/>
                <a:gd name="connsiteY4" fmla="*/ 10300 h 10761"/>
                <a:gd name="connsiteX5" fmla="*/ 6483 w 9959"/>
                <a:gd name="connsiteY5" fmla="*/ 10521 h 10761"/>
                <a:gd name="connsiteX6" fmla="*/ 6160 w 9959"/>
                <a:gd name="connsiteY6" fmla="*/ 10410 h 10761"/>
                <a:gd name="connsiteX7" fmla="*/ 5540 w 9959"/>
                <a:gd name="connsiteY7" fmla="*/ 10348 h 10761"/>
                <a:gd name="connsiteX8" fmla="*/ 3894 w 9959"/>
                <a:gd name="connsiteY8" fmla="*/ 10206 h 10761"/>
                <a:gd name="connsiteX9" fmla="*/ 3415 w 9959"/>
                <a:gd name="connsiteY9" fmla="*/ 8978 h 10761"/>
                <a:gd name="connsiteX10" fmla="*/ 2445 w 9959"/>
                <a:gd name="connsiteY10" fmla="*/ 6915 h 10761"/>
                <a:gd name="connsiteX11" fmla="*/ 1798 w 9959"/>
                <a:gd name="connsiteY11" fmla="*/ 4743 h 10761"/>
                <a:gd name="connsiteX12" fmla="*/ 67 w 9959"/>
                <a:gd name="connsiteY12" fmla="*/ 4869 h 10761"/>
                <a:gd name="connsiteX13" fmla="*/ 1131 w 9959"/>
                <a:gd name="connsiteY13" fmla="*/ 762 h 10761"/>
                <a:gd name="connsiteX14" fmla="*/ 2429 w 9959"/>
                <a:gd name="connsiteY14" fmla="*/ 41 h 10761"/>
                <a:gd name="connsiteX15" fmla="*/ 2090 w 9959"/>
                <a:gd name="connsiteY15" fmla="*/ 1590 h 10761"/>
                <a:gd name="connsiteX16" fmla="*/ 2445 w 9959"/>
                <a:gd name="connsiteY16" fmla="*/ 2571 h 10761"/>
                <a:gd name="connsiteX17" fmla="*/ 4288 w 9959"/>
                <a:gd name="connsiteY17" fmla="*/ 3059 h 10761"/>
                <a:gd name="connsiteX18" fmla="*/ 4613 w 9959"/>
                <a:gd name="connsiteY18" fmla="*/ 4617 h 10761"/>
                <a:gd name="connsiteX19" fmla="*/ 5639 w 9959"/>
                <a:gd name="connsiteY19" fmla="*/ 6554 h 10761"/>
                <a:gd name="connsiteX20" fmla="*/ 7299 w 9959"/>
                <a:gd name="connsiteY20" fmla="*/ 7293 h 10761"/>
                <a:gd name="connsiteX21" fmla="*/ 8623 w 9959"/>
                <a:gd name="connsiteY21" fmla="*/ 7514 h 10761"/>
                <a:gd name="connsiteX22" fmla="*/ 9466 w 9959"/>
                <a:gd name="connsiteY22" fmla="*/ 804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59" h="10761">
                  <a:moveTo>
                    <a:pt x="9466" y="8049"/>
                  </a:moveTo>
                  <a:cubicBezTo>
                    <a:pt x="9326" y="8569"/>
                    <a:pt x="9875" y="9245"/>
                    <a:pt x="9959" y="9780"/>
                  </a:cubicBezTo>
                  <a:cubicBezTo>
                    <a:pt x="9762" y="10442"/>
                    <a:pt x="8861" y="10395"/>
                    <a:pt x="8341" y="10568"/>
                  </a:cubicBezTo>
                  <a:cubicBezTo>
                    <a:pt x="8101" y="10647"/>
                    <a:pt x="7961" y="10788"/>
                    <a:pt x="7680" y="10757"/>
                  </a:cubicBezTo>
                  <a:cubicBezTo>
                    <a:pt x="7398" y="10726"/>
                    <a:pt x="6948" y="10410"/>
                    <a:pt x="6765" y="10300"/>
                  </a:cubicBezTo>
                  <a:cubicBezTo>
                    <a:pt x="6666" y="10379"/>
                    <a:pt x="6610" y="10505"/>
                    <a:pt x="6483" y="10521"/>
                  </a:cubicBezTo>
                  <a:cubicBezTo>
                    <a:pt x="6371" y="10536"/>
                    <a:pt x="6272" y="10426"/>
                    <a:pt x="6160" y="10410"/>
                  </a:cubicBezTo>
                  <a:cubicBezTo>
                    <a:pt x="5372" y="10348"/>
                    <a:pt x="6371" y="10678"/>
                    <a:pt x="5540" y="10348"/>
                  </a:cubicBezTo>
                  <a:cubicBezTo>
                    <a:pt x="4977" y="10474"/>
                    <a:pt x="4443" y="10395"/>
                    <a:pt x="3894" y="10206"/>
                  </a:cubicBezTo>
                  <a:cubicBezTo>
                    <a:pt x="3177" y="9544"/>
                    <a:pt x="3571" y="9954"/>
                    <a:pt x="3415" y="8978"/>
                  </a:cubicBezTo>
                  <a:cubicBezTo>
                    <a:pt x="2741" y="8522"/>
                    <a:pt x="3162" y="7167"/>
                    <a:pt x="2445" y="6915"/>
                  </a:cubicBezTo>
                  <a:cubicBezTo>
                    <a:pt x="1713" y="7231"/>
                    <a:pt x="2586" y="4696"/>
                    <a:pt x="1798" y="4743"/>
                  </a:cubicBezTo>
                  <a:cubicBezTo>
                    <a:pt x="1446" y="4759"/>
                    <a:pt x="433" y="4759"/>
                    <a:pt x="67" y="4869"/>
                  </a:cubicBezTo>
                  <a:cubicBezTo>
                    <a:pt x="-326" y="4743"/>
                    <a:pt x="1145" y="1029"/>
                    <a:pt x="1131" y="762"/>
                  </a:cubicBezTo>
                  <a:cubicBezTo>
                    <a:pt x="1553" y="684"/>
                    <a:pt x="2289" y="513"/>
                    <a:pt x="2429" y="41"/>
                  </a:cubicBezTo>
                  <a:cubicBezTo>
                    <a:pt x="2894" y="-337"/>
                    <a:pt x="1667" y="2031"/>
                    <a:pt x="2090" y="1590"/>
                  </a:cubicBezTo>
                  <a:cubicBezTo>
                    <a:pt x="2386" y="1385"/>
                    <a:pt x="2079" y="2326"/>
                    <a:pt x="2445" y="2571"/>
                  </a:cubicBezTo>
                  <a:cubicBezTo>
                    <a:pt x="2811" y="2816"/>
                    <a:pt x="3923" y="2712"/>
                    <a:pt x="4288" y="3059"/>
                  </a:cubicBezTo>
                  <a:cubicBezTo>
                    <a:pt x="4837" y="4255"/>
                    <a:pt x="4161" y="3941"/>
                    <a:pt x="4613" y="4617"/>
                  </a:cubicBezTo>
                  <a:cubicBezTo>
                    <a:pt x="5836" y="6239"/>
                    <a:pt x="4570" y="5798"/>
                    <a:pt x="5639" y="6554"/>
                  </a:cubicBezTo>
                  <a:cubicBezTo>
                    <a:pt x="5836" y="6680"/>
                    <a:pt x="7299" y="7293"/>
                    <a:pt x="7299" y="7293"/>
                  </a:cubicBezTo>
                  <a:cubicBezTo>
                    <a:pt x="7848" y="7813"/>
                    <a:pt x="8101" y="6947"/>
                    <a:pt x="8623" y="7514"/>
                  </a:cubicBezTo>
                  <a:cubicBezTo>
                    <a:pt x="8833" y="7750"/>
                    <a:pt x="8650" y="7687"/>
                    <a:pt x="9466" y="8049"/>
                  </a:cubicBezTo>
                  <a:close/>
                </a:path>
              </a:pathLst>
            </a:custGeom>
            <a:solidFill>
              <a:srgbClr val="8FB3D7"/>
            </a:solidFill>
            <a:ln w="1905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pic>
          <p:nvPicPr>
            <p:cNvPr id="19"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92" y="3890199"/>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80"/>
            <p:cNvSpPr>
              <a:spLocks noChangeArrowheads="1"/>
            </p:cNvSpPr>
            <p:nvPr/>
          </p:nvSpPr>
          <p:spPr bwMode="auto">
            <a:xfrm>
              <a:off x="300788" y="3573379"/>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pic>
          <p:nvPicPr>
            <p:cNvPr id="21" name="Picture 75" descr="Graph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100" y="6020695"/>
              <a:ext cx="744136" cy="44821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6"/>
            <p:cNvSpPr>
              <a:spLocks noChangeArrowheads="1"/>
            </p:cNvSpPr>
            <p:nvPr/>
          </p:nvSpPr>
          <p:spPr bwMode="auto">
            <a:xfrm>
              <a:off x="2448674" y="58045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Urban</a:t>
              </a:r>
            </a:p>
          </p:txBody>
        </p:sp>
        <p:pic>
          <p:nvPicPr>
            <p:cNvPr id="23"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401" y="4511108"/>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74"/>
            <p:cNvSpPr>
              <a:spLocks noChangeArrowheads="1"/>
            </p:cNvSpPr>
            <p:nvPr/>
          </p:nvSpPr>
          <p:spPr bwMode="auto">
            <a:xfrm rot="21447434">
              <a:off x="2409970" y="4938404"/>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25"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88" y="2526632"/>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74"/>
            <p:cNvSpPr>
              <a:spLocks noChangeArrowheads="1"/>
            </p:cNvSpPr>
            <p:nvPr/>
          </p:nvSpPr>
          <p:spPr bwMode="auto">
            <a:xfrm>
              <a:off x="165467" y="3020935"/>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27"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246" y="2909626"/>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80"/>
            <p:cNvSpPr>
              <a:spLocks noChangeArrowheads="1"/>
            </p:cNvSpPr>
            <p:nvPr/>
          </p:nvSpPr>
          <p:spPr bwMode="auto">
            <a:xfrm>
              <a:off x="2607969" y="2617688"/>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sp>
          <p:nvSpPr>
            <p:cNvPr id="29" name="Freeform 81"/>
            <p:cNvSpPr>
              <a:spLocks/>
            </p:cNvSpPr>
            <p:nvPr/>
          </p:nvSpPr>
          <p:spPr bwMode="auto">
            <a:xfrm rot="14903300">
              <a:off x="426474" y="812175"/>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30" name="Freeform 81"/>
            <p:cNvSpPr>
              <a:spLocks/>
            </p:cNvSpPr>
            <p:nvPr/>
          </p:nvSpPr>
          <p:spPr bwMode="auto">
            <a:xfrm rot="14903300">
              <a:off x="724695" y="1018894"/>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31" name="Freeform 81"/>
            <p:cNvSpPr>
              <a:spLocks/>
            </p:cNvSpPr>
            <p:nvPr/>
          </p:nvSpPr>
          <p:spPr bwMode="auto">
            <a:xfrm rot="14903300">
              <a:off x="1095752" y="1092243"/>
              <a:ext cx="164325" cy="299794"/>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32" name="Rectangle 80"/>
            <p:cNvSpPr>
              <a:spLocks noChangeArrowheads="1"/>
            </p:cNvSpPr>
            <p:nvPr/>
          </p:nvSpPr>
          <p:spPr bwMode="auto">
            <a:xfrm>
              <a:off x="345289" y="429036"/>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Small Dams</a:t>
              </a:r>
            </a:p>
          </p:txBody>
        </p:sp>
        <p:sp>
          <p:nvSpPr>
            <p:cNvPr id="33" name="Rectangle 71"/>
            <p:cNvSpPr>
              <a:spLocks noChangeArrowheads="1"/>
            </p:cNvSpPr>
            <p:nvPr/>
          </p:nvSpPr>
          <p:spPr bwMode="auto">
            <a:xfrm>
              <a:off x="1690629" y="551688"/>
              <a:ext cx="760910"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SFRs</a:t>
              </a:r>
            </a:p>
          </p:txBody>
        </p:sp>
        <p:pic>
          <p:nvPicPr>
            <p:cNvPr id="34" name="Picture 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9493" y="103208"/>
              <a:ext cx="623672" cy="54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537" y="5992885"/>
              <a:ext cx="622146" cy="45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78"/>
            <p:cNvSpPr>
              <a:spLocks noChangeArrowheads="1"/>
            </p:cNvSpPr>
            <p:nvPr/>
          </p:nvSpPr>
          <p:spPr bwMode="auto">
            <a:xfrm>
              <a:off x="1028699" y="5683653"/>
              <a:ext cx="1035436"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Industrial</a:t>
              </a:r>
            </a:p>
          </p:txBody>
        </p:sp>
        <p:pic>
          <p:nvPicPr>
            <p:cNvPr id="37"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0629" y="3890199"/>
              <a:ext cx="503238" cy="2524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5377" y="3625755"/>
              <a:ext cx="503238" cy="25241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80"/>
            <p:cNvSpPr>
              <a:spLocks noChangeArrowheads="1"/>
            </p:cNvSpPr>
            <p:nvPr/>
          </p:nvSpPr>
          <p:spPr bwMode="auto">
            <a:xfrm>
              <a:off x="2016782" y="4126661"/>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Nature Reserve</a:t>
              </a:r>
            </a:p>
          </p:txBody>
        </p:sp>
        <p:sp>
          <p:nvSpPr>
            <p:cNvPr id="40" name="Rectangle 80"/>
            <p:cNvSpPr>
              <a:spLocks noChangeArrowheads="1"/>
            </p:cNvSpPr>
            <p:nvPr/>
          </p:nvSpPr>
          <p:spPr bwMode="auto">
            <a:xfrm>
              <a:off x="1389308" y="64493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Estuary</a:t>
              </a:r>
            </a:p>
          </p:txBody>
        </p:sp>
        <p:cxnSp>
          <p:nvCxnSpPr>
            <p:cNvPr id="41" name="Straight Arrow Connector 40"/>
            <p:cNvCxnSpPr/>
            <p:nvPr/>
          </p:nvCxnSpPr>
          <p:spPr>
            <a:xfrm flipV="1">
              <a:off x="1942248" y="6497054"/>
              <a:ext cx="223434" cy="114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0366" y="38334"/>
            <a:ext cx="9127180"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cs typeface="Arial" panose="020B0604020202020204" pitchFamily="34" charset="0"/>
              </a:rPr>
              <a:t>Typical water resource system – status quo</a:t>
            </a:r>
            <a:endParaRPr lang="en-ZA" sz="2400" b="1" dirty="0">
              <a:solidFill>
                <a:schemeClr val="bg1"/>
              </a:solidFill>
              <a:latin typeface="Futura Md BT" panose="020B0602020204020303" pitchFamily="34" charset="0"/>
              <a:cs typeface="Arial" panose="020B0604020202020204" pitchFamily="34" charset="0"/>
            </a:endParaRPr>
          </a:p>
        </p:txBody>
      </p:sp>
      <p:sp>
        <p:nvSpPr>
          <p:cNvPr id="43" name="TextBox 42"/>
          <p:cNvSpPr txBox="1"/>
          <p:nvPr/>
        </p:nvSpPr>
        <p:spPr>
          <a:xfrm>
            <a:off x="366156" y="657934"/>
            <a:ext cx="2854385" cy="1107996"/>
          </a:xfrm>
          <a:prstGeom prst="rect">
            <a:avLst/>
          </a:prstGeom>
          <a:solidFill>
            <a:srgbClr val="D3F9FB"/>
          </a:solidFill>
        </p:spPr>
        <p:txBody>
          <a:bodyPr wrap="square" rtlCol="0">
            <a:spAutoFit/>
          </a:bodyPr>
          <a:lstStyle/>
          <a:p>
            <a:r>
              <a:rPr lang="en-ZA" sz="2200" dirty="0" smtClean="0">
                <a:latin typeface="Arial" panose="020B0604020202020204" pitchFamily="34" charset="0"/>
                <a:cs typeface="Arial" panose="020B0604020202020204" pitchFamily="34" charset="0"/>
              </a:rPr>
              <a:t>Trout farming, recreation, dry-land </a:t>
            </a:r>
            <a:r>
              <a:rPr lang="en-ZA" sz="2200" dirty="0" smtClean="0">
                <a:latin typeface="Arial" panose="020B0604020202020204" pitchFamily="34" charset="0"/>
                <a:cs typeface="Arial" panose="020B0604020202020204" pitchFamily="34" charset="0"/>
              </a:rPr>
              <a:t>agric</a:t>
            </a:r>
            <a:endParaRPr lang="en-ZA" sz="2200" dirty="0">
              <a:latin typeface="Arial" panose="020B0604020202020204" pitchFamily="34" charset="0"/>
              <a:cs typeface="Arial" panose="020B0604020202020204" pitchFamily="34" charset="0"/>
            </a:endParaRPr>
          </a:p>
        </p:txBody>
      </p:sp>
      <p:cxnSp>
        <p:nvCxnSpPr>
          <p:cNvPr id="44" name="Straight Arrow Connector 43"/>
          <p:cNvCxnSpPr>
            <a:stCxn id="43" idx="3"/>
          </p:cNvCxnSpPr>
          <p:nvPr/>
        </p:nvCxnSpPr>
        <p:spPr>
          <a:xfrm flipV="1">
            <a:off x="3220541" y="1153940"/>
            <a:ext cx="348823" cy="57992"/>
          </a:xfrm>
          <a:prstGeom prst="straightConnector1">
            <a:avLst/>
          </a:prstGeom>
          <a:ln w="69850" cmpd="sng">
            <a:solidFill>
              <a:srgbClr val="D3F9FB"/>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277354" y="1165378"/>
            <a:ext cx="1394600" cy="461665"/>
          </a:xfrm>
          <a:prstGeom prst="rect">
            <a:avLst/>
          </a:prstGeom>
          <a:solidFill>
            <a:srgbClr val="FFDE81"/>
          </a:solidFill>
          <a:ln>
            <a:solidFill>
              <a:srgbClr val="FFDE81"/>
            </a:solidFill>
          </a:ln>
        </p:spPr>
        <p:txBody>
          <a:bodyPr wrap="square" rtlCol="0">
            <a:spAutoFit/>
          </a:bodyPr>
          <a:lstStyle/>
          <a:p>
            <a:r>
              <a:rPr lang="en-ZA" sz="2400" dirty="0" smtClean="0">
                <a:latin typeface="Arial" panose="020B0604020202020204" pitchFamily="34" charset="0"/>
                <a:cs typeface="Arial" panose="020B0604020202020204" pitchFamily="34" charset="0"/>
              </a:rPr>
              <a:t>Forestry</a:t>
            </a:r>
            <a:endParaRPr lang="en-ZA" sz="2400" dirty="0">
              <a:latin typeface="Arial" panose="020B0604020202020204" pitchFamily="34" charset="0"/>
              <a:cs typeface="Arial" panose="020B0604020202020204" pitchFamily="34" charset="0"/>
            </a:endParaRPr>
          </a:p>
        </p:txBody>
      </p:sp>
      <p:cxnSp>
        <p:nvCxnSpPr>
          <p:cNvPr id="46" name="Straight Arrow Connector 45"/>
          <p:cNvCxnSpPr>
            <a:stCxn id="45" idx="1"/>
            <a:endCxn id="33" idx="1"/>
          </p:cNvCxnSpPr>
          <p:nvPr/>
        </p:nvCxnSpPr>
        <p:spPr>
          <a:xfrm flipH="1" flipV="1">
            <a:off x="4610382" y="817039"/>
            <a:ext cx="666972" cy="579172"/>
          </a:xfrm>
          <a:prstGeom prst="straightConnector1">
            <a:avLst/>
          </a:prstGeom>
          <a:ln w="76200">
            <a:solidFill>
              <a:srgbClr val="FFDE81"/>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46749" y="1711028"/>
            <a:ext cx="4327366" cy="830997"/>
          </a:xfrm>
          <a:prstGeom prst="rect">
            <a:avLst/>
          </a:prstGeom>
          <a:solidFill>
            <a:schemeClr val="accent1">
              <a:lumMod val="40000"/>
              <a:lumOff val="60000"/>
            </a:schemeClr>
          </a:solidFill>
          <a:ln>
            <a:solidFill>
              <a:srgbClr val="FFDE81"/>
            </a:solidFill>
          </a:ln>
        </p:spPr>
        <p:txBody>
          <a:bodyPr wrap="square" rtlCol="0">
            <a:spAutoFit/>
          </a:bodyPr>
          <a:lstStyle/>
          <a:p>
            <a:r>
              <a:rPr lang="en-ZA" sz="2400" dirty="0" smtClean="0">
                <a:latin typeface="Arial" panose="020B0604020202020204" pitchFamily="34" charset="0"/>
                <a:cs typeface="Arial" panose="020B0604020202020204" pitchFamily="34" charset="0"/>
              </a:rPr>
              <a:t>Releases down river for irrigation, urban and industrial</a:t>
            </a:r>
            <a:endParaRPr lang="en-ZA" sz="2400" dirty="0">
              <a:latin typeface="Arial" panose="020B0604020202020204" pitchFamily="34" charset="0"/>
              <a:cs typeface="Arial" panose="020B0604020202020204" pitchFamily="34" charset="0"/>
            </a:endParaRPr>
          </a:p>
        </p:txBody>
      </p:sp>
      <p:cxnSp>
        <p:nvCxnSpPr>
          <p:cNvPr id="48" name="Straight Arrow Connector 47"/>
          <p:cNvCxnSpPr/>
          <p:nvPr/>
        </p:nvCxnSpPr>
        <p:spPr>
          <a:xfrm flipH="1" flipV="1">
            <a:off x="4607281" y="1874292"/>
            <a:ext cx="339468" cy="252235"/>
          </a:xfrm>
          <a:prstGeom prst="straightConnector1">
            <a:avLst/>
          </a:prstGeom>
          <a:ln w="76200">
            <a:solidFill>
              <a:schemeClr val="accent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10657" y="1884653"/>
            <a:ext cx="2854385" cy="430887"/>
          </a:xfrm>
          <a:prstGeom prst="rect">
            <a:avLst/>
          </a:prstGeom>
          <a:solidFill>
            <a:srgbClr val="FDFD7F"/>
          </a:solidFill>
        </p:spPr>
        <p:txBody>
          <a:bodyPr wrap="square" rtlCol="0">
            <a:spAutoFit/>
          </a:bodyPr>
          <a:lstStyle/>
          <a:p>
            <a:r>
              <a:rPr lang="en-ZA" sz="2200" dirty="0" smtClean="0">
                <a:latin typeface="Arial" panose="020B0604020202020204" pitchFamily="34" charset="0"/>
                <a:cs typeface="Arial" panose="020B0604020202020204" pitchFamily="34" charset="0"/>
              </a:rPr>
              <a:t>Irrigation from canal</a:t>
            </a:r>
            <a:endParaRPr lang="en-ZA" sz="2200" dirty="0">
              <a:latin typeface="Arial" panose="020B0604020202020204" pitchFamily="34" charset="0"/>
              <a:cs typeface="Arial" panose="020B0604020202020204" pitchFamily="34" charset="0"/>
            </a:endParaRPr>
          </a:p>
        </p:txBody>
      </p:sp>
      <p:cxnSp>
        <p:nvCxnSpPr>
          <p:cNvPr id="50" name="Straight Arrow Connector 49"/>
          <p:cNvCxnSpPr>
            <a:endCxn id="13" idx="34"/>
          </p:cNvCxnSpPr>
          <p:nvPr/>
        </p:nvCxnSpPr>
        <p:spPr>
          <a:xfrm>
            <a:off x="3221130" y="2438651"/>
            <a:ext cx="841622" cy="161237"/>
          </a:xfrm>
          <a:prstGeom prst="straightConnector1">
            <a:avLst/>
          </a:prstGeom>
          <a:ln w="76200">
            <a:solidFill>
              <a:srgbClr val="FDFD7F"/>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0656" y="3622571"/>
            <a:ext cx="2854385" cy="769441"/>
          </a:xfrm>
          <a:prstGeom prst="rect">
            <a:avLst/>
          </a:prstGeom>
          <a:solidFill>
            <a:srgbClr val="FFAB57"/>
          </a:solidFill>
        </p:spPr>
        <p:txBody>
          <a:bodyPr wrap="square" rtlCol="0">
            <a:spAutoFit/>
          </a:bodyPr>
          <a:lstStyle/>
          <a:p>
            <a:r>
              <a:rPr lang="en-ZA" sz="2200" dirty="0" smtClean="0">
                <a:latin typeface="Arial" panose="020B0604020202020204" pitchFamily="34" charset="0"/>
                <a:cs typeface="Arial" panose="020B0604020202020204" pitchFamily="34" charset="0"/>
              </a:rPr>
              <a:t>Rural:  </a:t>
            </a:r>
            <a:r>
              <a:rPr lang="en-ZA" sz="2200" dirty="0" smtClean="0">
                <a:latin typeface="Arial" panose="020B0604020202020204" pitchFamily="34" charset="0"/>
                <a:cs typeface="Arial" panose="020B0604020202020204" pitchFamily="34" charset="0"/>
              </a:rPr>
              <a:t>Subsistence, </a:t>
            </a:r>
            <a:r>
              <a:rPr lang="en-ZA" sz="2200" dirty="0" smtClean="0">
                <a:latin typeface="Arial" panose="020B0604020202020204" pitchFamily="34" charset="0"/>
                <a:cs typeface="Arial" panose="020B0604020202020204" pitchFamily="34" charset="0"/>
              </a:rPr>
              <a:t>settlements</a:t>
            </a:r>
            <a:endParaRPr lang="en-ZA" sz="2200" dirty="0">
              <a:latin typeface="Arial" panose="020B0604020202020204" pitchFamily="34" charset="0"/>
              <a:cs typeface="Arial" panose="020B0604020202020204" pitchFamily="34" charset="0"/>
            </a:endParaRPr>
          </a:p>
        </p:txBody>
      </p:sp>
      <p:sp>
        <p:nvSpPr>
          <p:cNvPr id="52" name="TextBox 51"/>
          <p:cNvSpPr txBox="1"/>
          <p:nvPr/>
        </p:nvSpPr>
        <p:spPr>
          <a:xfrm>
            <a:off x="6011868" y="3465432"/>
            <a:ext cx="2985070" cy="830997"/>
          </a:xfrm>
          <a:prstGeom prst="rect">
            <a:avLst/>
          </a:prstGeom>
          <a:solidFill>
            <a:schemeClr val="accent3">
              <a:lumMod val="40000"/>
              <a:lumOff val="60000"/>
            </a:schemeClr>
          </a:solidFill>
          <a:ln>
            <a:solidFill>
              <a:srgbClr val="FFDE81"/>
            </a:solidFill>
          </a:ln>
        </p:spPr>
        <p:txBody>
          <a:bodyPr wrap="square" rtlCol="0">
            <a:spAutoFit/>
          </a:bodyPr>
          <a:lstStyle/>
          <a:p>
            <a:r>
              <a:rPr lang="en-ZA" sz="2400" dirty="0" smtClean="0">
                <a:latin typeface="Arial" panose="020B0604020202020204" pitchFamily="34" charset="0"/>
                <a:cs typeface="Arial" panose="020B0604020202020204" pitchFamily="34" charset="0"/>
              </a:rPr>
              <a:t>Gorge, protected area</a:t>
            </a:r>
            <a:endParaRPr lang="en-ZA" sz="2400" dirty="0">
              <a:latin typeface="Arial" panose="020B0604020202020204" pitchFamily="34" charset="0"/>
              <a:cs typeface="Arial" panose="020B0604020202020204" pitchFamily="34" charset="0"/>
            </a:endParaRPr>
          </a:p>
        </p:txBody>
      </p:sp>
      <p:sp>
        <p:nvSpPr>
          <p:cNvPr id="53" name="TextBox 52"/>
          <p:cNvSpPr txBox="1"/>
          <p:nvPr/>
        </p:nvSpPr>
        <p:spPr>
          <a:xfrm>
            <a:off x="1328058" y="5054603"/>
            <a:ext cx="3109902" cy="1107996"/>
          </a:xfrm>
          <a:prstGeom prst="rect">
            <a:avLst/>
          </a:prstGeom>
          <a:solidFill>
            <a:schemeClr val="bg2">
              <a:lumMod val="90000"/>
            </a:schemeClr>
          </a:solidFill>
        </p:spPr>
        <p:txBody>
          <a:bodyPr wrap="square" rtlCol="0">
            <a:spAutoFit/>
          </a:bodyPr>
          <a:lstStyle/>
          <a:p>
            <a:r>
              <a:rPr lang="en-ZA" sz="2200" dirty="0" smtClean="0">
                <a:latin typeface="Arial" panose="020B0604020202020204" pitchFamily="34" charset="0"/>
                <a:cs typeface="Arial" panose="020B0604020202020204" pitchFamily="34" charset="0"/>
              </a:rPr>
              <a:t>Irrigation. Town at estuary, industrial (canal &amp; pipeline)</a:t>
            </a:r>
            <a:endParaRPr lang="en-ZA" sz="2200" dirty="0">
              <a:latin typeface="Arial" panose="020B0604020202020204" pitchFamily="34" charset="0"/>
              <a:cs typeface="Arial" panose="020B0604020202020204" pitchFamily="34" charset="0"/>
            </a:endParaRPr>
          </a:p>
        </p:txBody>
      </p:sp>
      <p:cxnSp>
        <p:nvCxnSpPr>
          <p:cNvPr id="54" name="Straight Arrow Connector 53"/>
          <p:cNvCxnSpPr>
            <a:stCxn id="52" idx="1"/>
            <a:endCxn id="12" idx="6"/>
          </p:cNvCxnSpPr>
          <p:nvPr/>
        </p:nvCxnSpPr>
        <p:spPr>
          <a:xfrm flipH="1">
            <a:off x="5253879" y="3880931"/>
            <a:ext cx="757989" cy="198840"/>
          </a:xfrm>
          <a:prstGeom prst="straightConnector1">
            <a:avLst/>
          </a:prstGeom>
          <a:ln w="76200">
            <a:solidFill>
              <a:schemeClr val="accent3">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p:cNvCxnSpPr>
          <p:nvPr/>
        </p:nvCxnSpPr>
        <p:spPr>
          <a:xfrm>
            <a:off x="3265041" y="4007292"/>
            <a:ext cx="412699" cy="465337"/>
          </a:xfrm>
          <a:prstGeom prst="straightConnector1">
            <a:avLst/>
          </a:prstGeom>
          <a:ln w="76200">
            <a:solidFill>
              <a:srgbClr val="FFAB5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449302" y="5459456"/>
            <a:ext cx="412699" cy="131843"/>
          </a:xfrm>
          <a:prstGeom prst="straightConnector1">
            <a:avLst/>
          </a:prstGeom>
          <a:ln w="7620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437814" y="4705183"/>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8" name="Oval 57"/>
          <p:cNvSpPr/>
          <p:nvPr/>
        </p:nvSpPr>
        <p:spPr>
          <a:xfrm>
            <a:off x="6437814" y="5176233"/>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59" name="TextBox 58"/>
          <p:cNvSpPr txBox="1"/>
          <p:nvPr/>
        </p:nvSpPr>
        <p:spPr>
          <a:xfrm>
            <a:off x="6714620" y="4693231"/>
            <a:ext cx="1888177" cy="954107"/>
          </a:xfrm>
          <a:prstGeom prst="rect">
            <a:avLst/>
          </a:prstGeom>
          <a:noFill/>
        </p:spPr>
        <p:txBody>
          <a:bodyPr wrap="square" rtlCol="0">
            <a:spAutoFit/>
          </a:bodyPr>
          <a:lstStyle/>
          <a:p>
            <a:r>
              <a:rPr lang="en-ZA" sz="1400" dirty="0" smtClean="0">
                <a:latin typeface="Futura Md BT" panose="020B0602020204020303" pitchFamily="34" charset="0"/>
              </a:rPr>
              <a:t>Key biophysical sites (EWR sites)</a:t>
            </a:r>
          </a:p>
          <a:p>
            <a:r>
              <a:rPr lang="en-ZA" sz="1400" dirty="0" smtClean="0">
                <a:latin typeface="Futura Md BT" panose="020B0602020204020303" pitchFamily="34" charset="0"/>
              </a:rPr>
              <a:t>Desktop biophysical sites</a:t>
            </a:r>
            <a:endParaRPr lang="en-ZA" sz="1400" dirty="0">
              <a:latin typeface="Futura Md BT" panose="020B0602020204020303" pitchFamily="34" charset="0"/>
            </a:endParaRPr>
          </a:p>
        </p:txBody>
      </p:sp>
      <p:grpSp>
        <p:nvGrpSpPr>
          <p:cNvPr id="60" name="Group 59"/>
          <p:cNvGrpSpPr/>
          <p:nvPr/>
        </p:nvGrpSpPr>
        <p:grpSpPr>
          <a:xfrm>
            <a:off x="4051332" y="1015774"/>
            <a:ext cx="1088246" cy="5482755"/>
            <a:chOff x="3898932" y="863374"/>
            <a:chExt cx="1088246" cy="5482755"/>
          </a:xfrm>
        </p:grpSpPr>
        <p:sp>
          <p:nvSpPr>
            <p:cNvPr id="61" name="Oval 60"/>
            <p:cNvSpPr/>
            <p:nvPr/>
          </p:nvSpPr>
          <p:spPr>
            <a:xfrm>
              <a:off x="4854829" y="6141592"/>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2" name="Oval 61"/>
            <p:cNvSpPr/>
            <p:nvPr/>
          </p:nvSpPr>
          <p:spPr>
            <a:xfrm>
              <a:off x="4325633" y="4035074"/>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Oval 62"/>
            <p:cNvSpPr/>
            <p:nvPr/>
          </p:nvSpPr>
          <p:spPr>
            <a:xfrm>
              <a:off x="3898932" y="2704149"/>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Oval 63"/>
            <p:cNvSpPr/>
            <p:nvPr/>
          </p:nvSpPr>
          <p:spPr>
            <a:xfrm>
              <a:off x="4835036" y="5221273"/>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5" name="Oval 64"/>
            <p:cNvSpPr/>
            <p:nvPr/>
          </p:nvSpPr>
          <p:spPr>
            <a:xfrm>
              <a:off x="4134282" y="863374"/>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6" name="Oval 65"/>
            <p:cNvSpPr/>
            <p:nvPr/>
          </p:nvSpPr>
          <p:spPr>
            <a:xfrm>
              <a:off x="3994892" y="1029805"/>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7" name="Oval 66"/>
            <p:cNvSpPr/>
            <p:nvPr/>
          </p:nvSpPr>
          <p:spPr>
            <a:xfrm>
              <a:off x="4212890" y="4216129"/>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8" name="Oval 67"/>
            <p:cNvSpPr/>
            <p:nvPr/>
          </p:nvSpPr>
          <p:spPr>
            <a:xfrm>
              <a:off x="4388706" y="3093370"/>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391349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32820" y="0"/>
            <a:ext cx="3410794" cy="6778446"/>
            <a:chOff x="165467" y="103208"/>
            <a:chExt cx="3410794" cy="6778446"/>
          </a:xfrm>
        </p:grpSpPr>
        <p:sp>
          <p:nvSpPr>
            <p:cNvPr id="3" name="Freeform 2"/>
            <p:cNvSpPr/>
            <p:nvPr/>
          </p:nvSpPr>
          <p:spPr>
            <a:xfrm>
              <a:off x="1120261" y="3298847"/>
              <a:ext cx="1290276" cy="1297226"/>
            </a:xfrm>
            <a:custGeom>
              <a:avLst/>
              <a:gdLst>
                <a:gd name="connsiteX0" fmla="*/ 22739 w 1290276"/>
                <a:gd name="connsiteY0" fmla="*/ 298595 h 1297226"/>
                <a:gd name="connsiteX1" fmla="*/ 118992 w 1290276"/>
                <a:gd name="connsiteY1" fmla="*/ 9837 h 1297226"/>
                <a:gd name="connsiteX2" fmla="*/ 443844 w 1290276"/>
                <a:gd name="connsiteY2" fmla="*/ 82027 h 1297226"/>
                <a:gd name="connsiteX3" fmla="*/ 684476 w 1290276"/>
                <a:gd name="connsiteY3" fmla="*/ 226406 h 1297226"/>
                <a:gd name="connsiteX4" fmla="*/ 1069486 w 1290276"/>
                <a:gd name="connsiteY4" fmla="*/ 202342 h 1297226"/>
                <a:gd name="connsiteX5" fmla="*/ 1286055 w 1290276"/>
                <a:gd name="connsiteY5" fmla="*/ 394848 h 1297226"/>
                <a:gd name="connsiteX6" fmla="*/ 1213865 w 1290276"/>
                <a:gd name="connsiteY6" fmla="*/ 731732 h 1297226"/>
                <a:gd name="connsiteX7" fmla="*/ 1225897 w 1290276"/>
                <a:gd name="connsiteY7" fmla="*/ 876111 h 1297226"/>
                <a:gd name="connsiteX8" fmla="*/ 1261992 w 1290276"/>
                <a:gd name="connsiteY8" fmla="*/ 972364 h 1297226"/>
                <a:gd name="connsiteX9" fmla="*/ 1225897 w 1290276"/>
                <a:gd name="connsiteY9" fmla="*/ 1116742 h 1297226"/>
                <a:gd name="connsiteX10" fmla="*/ 1105581 w 1290276"/>
                <a:gd name="connsiteY10" fmla="*/ 1152837 h 1297226"/>
                <a:gd name="connsiteX11" fmla="*/ 1033392 w 1290276"/>
                <a:gd name="connsiteY11" fmla="*/ 1249090 h 1297226"/>
                <a:gd name="connsiteX12" fmla="*/ 744634 w 1290276"/>
                <a:gd name="connsiteY12" fmla="*/ 1297216 h 1297226"/>
                <a:gd name="connsiteX13" fmla="*/ 467907 w 1290276"/>
                <a:gd name="connsiteY13" fmla="*/ 1249090 h 1297226"/>
                <a:gd name="connsiteX14" fmla="*/ 287434 w 1290276"/>
                <a:gd name="connsiteY14" fmla="*/ 996427 h 1297226"/>
                <a:gd name="connsiteX15" fmla="*/ 287434 w 1290276"/>
                <a:gd name="connsiteY15" fmla="*/ 743764 h 1297226"/>
                <a:gd name="connsiteX16" fmla="*/ 155086 w 1290276"/>
                <a:gd name="connsiteY16" fmla="*/ 563290 h 1297226"/>
                <a:gd name="connsiteX17" fmla="*/ 10707 w 1290276"/>
                <a:gd name="connsiteY17" fmla="*/ 358753 h 1297226"/>
                <a:gd name="connsiteX18" fmla="*/ 22739 w 1290276"/>
                <a:gd name="connsiteY18" fmla="*/ 298595 h 129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276" h="1297226">
                  <a:moveTo>
                    <a:pt x="22739" y="298595"/>
                  </a:moveTo>
                  <a:cubicBezTo>
                    <a:pt x="40786" y="240442"/>
                    <a:pt x="48808" y="45932"/>
                    <a:pt x="118992" y="9837"/>
                  </a:cubicBezTo>
                  <a:cubicBezTo>
                    <a:pt x="189176" y="-26258"/>
                    <a:pt x="349597" y="45932"/>
                    <a:pt x="443844" y="82027"/>
                  </a:cubicBezTo>
                  <a:cubicBezTo>
                    <a:pt x="538091" y="118122"/>
                    <a:pt x="580202" y="206353"/>
                    <a:pt x="684476" y="226406"/>
                  </a:cubicBezTo>
                  <a:cubicBezTo>
                    <a:pt x="788750" y="246458"/>
                    <a:pt x="969223" y="174268"/>
                    <a:pt x="1069486" y="202342"/>
                  </a:cubicBezTo>
                  <a:cubicBezTo>
                    <a:pt x="1169749" y="230416"/>
                    <a:pt x="1261992" y="306616"/>
                    <a:pt x="1286055" y="394848"/>
                  </a:cubicBezTo>
                  <a:cubicBezTo>
                    <a:pt x="1310118" y="483080"/>
                    <a:pt x="1223891" y="651522"/>
                    <a:pt x="1213865" y="731732"/>
                  </a:cubicBezTo>
                  <a:cubicBezTo>
                    <a:pt x="1203839" y="811942"/>
                    <a:pt x="1217876" y="836006"/>
                    <a:pt x="1225897" y="876111"/>
                  </a:cubicBezTo>
                  <a:cubicBezTo>
                    <a:pt x="1233918" y="916216"/>
                    <a:pt x="1261992" y="932259"/>
                    <a:pt x="1261992" y="972364"/>
                  </a:cubicBezTo>
                  <a:cubicBezTo>
                    <a:pt x="1261992" y="1012469"/>
                    <a:pt x="1251965" y="1086663"/>
                    <a:pt x="1225897" y="1116742"/>
                  </a:cubicBezTo>
                  <a:cubicBezTo>
                    <a:pt x="1199829" y="1146821"/>
                    <a:pt x="1137665" y="1130779"/>
                    <a:pt x="1105581" y="1152837"/>
                  </a:cubicBezTo>
                  <a:cubicBezTo>
                    <a:pt x="1073497" y="1174895"/>
                    <a:pt x="1093550" y="1225027"/>
                    <a:pt x="1033392" y="1249090"/>
                  </a:cubicBezTo>
                  <a:cubicBezTo>
                    <a:pt x="973234" y="1273153"/>
                    <a:pt x="838881" y="1297216"/>
                    <a:pt x="744634" y="1297216"/>
                  </a:cubicBezTo>
                  <a:cubicBezTo>
                    <a:pt x="650387" y="1297216"/>
                    <a:pt x="544107" y="1299221"/>
                    <a:pt x="467907" y="1249090"/>
                  </a:cubicBezTo>
                  <a:cubicBezTo>
                    <a:pt x="391707" y="1198959"/>
                    <a:pt x="317513" y="1080648"/>
                    <a:pt x="287434" y="996427"/>
                  </a:cubicBezTo>
                  <a:cubicBezTo>
                    <a:pt x="257355" y="912206"/>
                    <a:pt x="309492" y="815954"/>
                    <a:pt x="287434" y="743764"/>
                  </a:cubicBezTo>
                  <a:cubicBezTo>
                    <a:pt x="265376" y="671575"/>
                    <a:pt x="201207" y="627458"/>
                    <a:pt x="155086" y="563290"/>
                  </a:cubicBezTo>
                  <a:cubicBezTo>
                    <a:pt x="108965" y="499122"/>
                    <a:pt x="32765" y="410890"/>
                    <a:pt x="10707" y="358753"/>
                  </a:cubicBezTo>
                  <a:cubicBezTo>
                    <a:pt x="-11351" y="306616"/>
                    <a:pt x="4692" y="356748"/>
                    <a:pt x="22739" y="298595"/>
                  </a:cubicBezTo>
                  <a:close/>
                </a:path>
              </a:pathLst>
            </a:cu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Freeform 3"/>
            <p:cNvSpPr/>
            <p:nvPr/>
          </p:nvSpPr>
          <p:spPr>
            <a:xfrm>
              <a:off x="1094873" y="156411"/>
              <a:ext cx="1215189" cy="6364706"/>
            </a:xfrm>
            <a:custGeom>
              <a:avLst/>
              <a:gdLst>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70810 w 1215189"/>
                <a:gd name="connsiteY120" fmla="*/ 6039853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31878 w 1215189"/>
                <a:gd name="connsiteY122" fmla="*/ 6306034 h 6364706"/>
                <a:gd name="connsiteX123" fmla="*/ 1058779 w 1215189"/>
                <a:gd name="connsiteY123"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98660 w 1215189"/>
                <a:gd name="connsiteY121" fmla="*/ 6234115 h 6364706"/>
                <a:gd name="connsiteX122" fmla="*/ 1031878 w 1215189"/>
                <a:gd name="connsiteY122" fmla="*/ 6306034 h 6364706"/>
                <a:gd name="connsiteX123" fmla="*/ 1058779 w 1215189"/>
                <a:gd name="connsiteY123" fmla="*/ 6364706 h 636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15189" h="6364706">
                  <a:moveTo>
                    <a:pt x="541421" y="0"/>
                  </a:moveTo>
                  <a:cubicBezTo>
                    <a:pt x="533400" y="20053"/>
                    <a:pt x="518795" y="38608"/>
                    <a:pt x="517358" y="60158"/>
                  </a:cubicBezTo>
                  <a:cubicBezTo>
                    <a:pt x="512188" y="137706"/>
                    <a:pt x="522453" y="159665"/>
                    <a:pt x="541421" y="216569"/>
                  </a:cubicBezTo>
                  <a:cubicBezTo>
                    <a:pt x="529389" y="228601"/>
                    <a:pt x="518757" y="242218"/>
                    <a:pt x="505326" y="252664"/>
                  </a:cubicBezTo>
                  <a:cubicBezTo>
                    <a:pt x="382877" y="347903"/>
                    <a:pt x="469599" y="264329"/>
                    <a:pt x="409073" y="324853"/>
                  </a:cubicBezTo>
                  <a:cubicBezTo>
                    <a:pt x="376211" y="423446"/>
                    <a:pt x="384761" y="383020"/>
                    <a:pt x="409073" y="577516"/>
                  </a:cubicBezTo>
                  <a:cubicBezTo>
                    <a:pt x="412219" y="602685"/>
                    <a:pt x="433137" y="649706"/>
                    <a:pt x="433137" y="649706"/>
                  </a:cubicBezTo>
                  <a:cubicBezTo>
                    <a:pt x="422442" y="735265"/>
                    <a:pt x="446608" y="739222"/>
                    <a:pt x="385010" y="770021"/>
                  </a:cubicBezTo>
                  <a:cubicBezTo>
                    <a:pt x="373666" y="775693"/>
                    <a:pt x="360947" y="778042"/>
                    <a:pt x="348915" y="782053"/>
                  </a:cubicBezTo>
                  <a:lnTo>
                    <a:pt x="324852" y="854242"/>
                  </a:lnTo>
                  <a:lnTo>
                    <a:pt x="312821" y="890337"/>
                  </a:lnTo>
                  <a:cubicBezTo>
                    <a:pt x="316831" y="922421"/>
                    <a:pt x="319068" y="954778"/>
                    <a:pt x="324852" y="986590"/>
                  </a:cubicBezTo>
                  <a:cubicBezTo>
                    <a:pt x="327121" y="999068"/>
                    <a:pt x="328961" y="1012782"/>
                    <a:pt x="336884" y="1022685"/>
                  </a:cubicBezTo>
                  <a:cubicBezTo>
                    <a:pt x="345917" y="1033976"/>
                    <a:pt x="360947" y="1038727"/>
                    <a:pt x="372979" y="1046748"/>
                  </a:cubicBezTo>
                  <a:cubicBezTo>
                    <a:pt x="441941" y="1150190"/>
                    <a:pt x="350114" y="1028455"/>
                    <a:pt x="433137" y="1094874"/>
                  </a:cubicBezTo>
                  <a:cubicBezTo>
                    <a:pt x="444428" y="1103907"/>
                    <a:pt x="449179" y="1118937"/>
                    <a:pt x="457200" y="1130969"/>
                  </a:cubicBezTo>
                  <a:cubicBezTo>
                    <a:pt x="461210" y="1143001"/>
                    <a:pt x="469231" y="1154382"/>
                    <a:pt x="469231" y="1167064"/>
                  </a:cubicBezTo>
                  <a:cubicBezTo>
                    <a:pt x="469231" y="1228493"/>
                    <a:pt x="465754" y="1246610"/>
                    <a:pt x="433137" y="1287379"/>
                  </a:cubicBezTo>
                  <a:cubicBezTo>
                    <a:pt x="426051" y="1296237"/>
                    <a:pt x="417094" y="1303421"/>
                    <a:pt x="409073" y="1311442"/>
                  </a:cubicBezTo>
                  <a:cubicBezTo>
                    <a:pt x="376042" y="1410535"/>
                    <a:pt x="381423" y="1358522"/>
                    <a:pt x="397042" y="1467853"/>
                  </a:cubicBezTo>
                  <a:cubicBezTo>
                    <a:pt x="401052" y="1548064"/>
                    <a:pt x="402116" y="1628476"/>
                    <a:pt x="409073" y="1708485"/>
                  </a:cubicBezTo>
                  <a:cubicBezTo>
                    <a:pt x="410172" y="1721120"/>
                    <a:pt x="413182" y="1734676"/>
                    <a:pt x="421105" y="1744579"/>
                  </a:cubicBezTo>
                  <a:cubicBezTo>
                    <a:pt x="430138" y="1755870"/>
                    <a:pt x="445168" y="1760621"/>
                    <a:pt x="457200" y="1768642"/>
                  </a:cubicBezTo>
                  <a:cubicBezTo>
                    <a:pt x="480861" y="1804134"/>
                    <a:pt x="482617" y="1811881"/>
                    <a:pt x="517358" y="1840832"/>
                  </a:cubicBezTo>
                  <a:cubicBezTo>
                    <a:pt x="617863" y="1924586"/>
                    <a:pt x="484093" y="1795536"/>
                    <a:pt x="589547" y="1900990"/>
                  </a:cubicBezTo>
                  <a:cubicBezTo>
                    <a:pt x="602054" y="1988534"/>
                    <a:pt x="611828" y="2008979"/>
                    <a:pt x="589547" y="2105527"/>
                  </a:cubicBezTo>
                  <a:cubicBezTo>
                    <a:pt x="586296" y="2119617"/>
                    <a:pt x="574517" y="2130330"/>
                    <a:pt x="565484" y="2141621"/>
                  </a:cubicBezTo>
                  <a:cubicBezTo>
                    <a:pt x="558398" y="2150479"/>
                    <a:pt x="550859" y="2159393"/>
                    <a:pt x="541421" y="2165685"/>
                  </a:cubicBezTo>
                  <a:cubicBezTo>
                    <a:pt x="526498" y="2175634"/>
                    <a:pt x="509336" y="2181727"/>
                    <a:pt x="493294" y="2189748"/>
                  </a:cubicBezTo>
                  <a:cubicBezTo>
                    <a:pt x="399450" y="2283592"/>
                    <a:pt x="519926" y="2170725"/>
                    <a:pt x="409073" y="2249906"/>
                  </a:cubicBezTo>
                  <a:cubicBezTo>
                    <a:pt x="330214" y="2306234"/>
                    <a:pt x="414312" y="2272222"/>
                    <a:pt x="336884" y="2298032"/>
                  </a:cubicBezTo>
                  <a:cubicBezTo>
                    <a:pt x="312821" y="2294021"/>
                    <a:pt x="288361" y="2291917"/>
                    <a:pt x="264694" y="2286000"/>
                  </a:cubicBezTo>
                  <a:cubicBezTo>
                    <a:pt x="240087" y="2279848"/>
                    <a:pt x="192505" y="2261937"/>
                    <a:pt x="192505" y="2261937"/>
                  </a:cubicBezTo>
                  <a:cubicBezTo>
                    <a:pt x="112733" y="2315118"/>
                    <a:pt x="201370" y="2252619"/>
                    <a:pt x="120315" y="2322095"/>
                  </a:cubicBezTo>
                  <a:cubicBezTo>
                    <a:pt x="67120" y="2367691"/>
                    <a:pt x="78626" y="2340910"/>
                    <a:pt x="48126" y="2394285"/>
                  </a:cubicBezTo>
                  <a:cubicBezTo>
                    <a:pt x="39228" y="2409857"/>
                    <a:pt x="30724" y="2425758"/>
                    <a:pt x="24063" y="2442411"/>
                  </a:cubicBezTo>
                  <a:cubicBezTo>
                    <a:pt x="14643" y="2465961"/>
                    <a:pt x="0" y="2514600"/>
                    <a:pt x="0" y="2514600"/>
                  </a:cubicBezTo>
                  <a:cubicBezTo>
                    <a:pt x="4010" y="2558716"/>
                    <a:pt x="5766" y="2603095"/>
                    <a:pt x="12031" y="2646948"/>
                  </a:cubicBezTo>
                  <a:cubicBezTo>
                    <a:pt x="13825" y="2659503"/>
                    <a:pt x="16454" y="2672896"/>
                    <a:pt x="24063" y="2683042"/>
                  </a:cubicBezTo>
                  <a:cubicBezTo>
                    <a:pt x="41078" y="2705729"/>
                    <a:pt x="64168" y="2723147"/>
                    <a:pt x="84221" y="2743200"/>
                  </a:cubicBezTo>
                  <a:cubicBezTo>
                    <a:pt x="92242" y="2751221"/>
                    <a:pt x="97522" y="2763677"/>
                    <a:pt x="108284" y="2767264"/>
                  </a:cubicBezTo>
                  <a:lnTo>
                    <a:pt x="144379" y="2779295"/>
                  </a:lnTo>
                  <a:cubicBezTo>
                    <a:pt x="156410" y="2787316"/>
                    <a:pt x="167540" y="2796891"/>
                    <a:pt x="180473" y="2803358"/>
                  </a:cubicBezTo>
                  <a:cubicBezTo>
                    <a:pt x="214074" y="2820159"/>
                    <a:pt x="269747" y="2822987"/>
                    <a:pt x="300789" y="2827421"/>
                  </a:cubicBezTo>
                  <a:cubicBezTo>
                    <a:pt x="358032" y="2846502"/>
                    <a:pt x="368215" y="2842862"/>
                    <a:pt x="409073" y="2875548"/>
                  </a:cubicBezTo>
                  <a:cubicBezTo>
                    <a:pt x="417931" y="2882634"/>
                    <a:pt x="426051" y="2890753"/>
                    <a:pt x="433137" y="2899611"/>
                  </a:cubicBezTo>
                  <a:cubicBezTo>
                    <a:pt x="442170" y="2910902"/>
                    <a:pt x="449179" y="2923674"/>
                    <a:pt x="457200" y="2935706"/>
                  </a:cubicBezTo>
                  <a:cubicBezTo>
                    <a:pt x="483030" y="3013197"/>
                    <a:pt x="475892" y="2975986"/>
                    <a:pt x="457200" y="3116179"/>
                  </a:cubicBezTo>
                  <a:cubicBezTo>
                    <a:pt x="455524" y="3128750"/>
                    <a:pt x="453091" y="3142371"/>
                    <a:pt x="445168" y="3152274"/>
                  </a:cubicBezTo>
                  <a:cubicBezTo>
                    <a:pt x="436135" y="3163565"/>
                    <a:pt x="421105" y="3168316"/>
                    <a:pt x="409073" y="3176337"/>
                  </a:cubicBezTo>
                  <a:cubicBezTo>
                    <a:pt x="401052" y="3188369"/>
                    <a:pt x="398436" y="3207062"/>
                    <a:pt x="385010" y="3212432"/>
                  </a:cubicBezTo>
                  <a:cubicBezTo>
                    <a:pt x="354989" y="3224441"/>
                    <a:pt x="320570" y="3218680"/>
                    <a:pt x="288758" y="3224464"/>
                  </a:cubicBezTo>
                  <a:cubicBezTo>
                    <a:pt x="276280" y="3226733"/>
                    <a:pt x="264695" y="3232485"/>
                    <a:pt x="252663" y="3236495"/>
                  </a:cubicBezTo>
                  <a:cubicBezTo>
                    <a:pt x="256274" y="3294271"/>
                    <a:pt x="223726" y="3455448"/>
                    <a:pt x="324852" y="3489158"/>
                  </a:cubicBezTo>
                  <a:cubicBezTo>
                    <a:pt x="388383" y="3510335"/>
                    <a:pt x="350396" y="3494156"/>
                    <a:pt x="433137" y="3549316"/>
                  </a:cubicBezTo>
                  <a:lnTo>
                    <a:pt x="469231" y="3573379"/>
                  </a:lnTo>
                  <a:lnTo>
                    <a:pt x="505326" y="3597442"/>
                  </a:lnTo>
                  <a:cubicBezTo>
                    <a:pt x="513347" y="3621505"/>
                    <a:pt x="523237" y="3645024"/>
                    <a:pt x="529389" y="3669632"/>
                  </a:cubicBezTo>
                  <a:cubicBezTo>
                    <a:pt x="546381" y="3737597"/>
                    <a:pt x="538178" y="3701543"/>
                    <a:pt x="553452" y="3777916"/>
                  </a:cubicBezTo>
                  <a:cubicBezTo>
                    <a:pt x="549442" y="3810000"/>
                    <a:pt x="549928" y="3842974"/>
                    <a:pt x="541421" y="3874169"/>
                  </a:cubicBezTo>
                  <a:cubicBezTo>
                    <a:pt x="535729" y="3895040"/>
                    <a:pt x="508235" y="3919386"/>
                    <a:pt x="493294" y="3934327"/>
                  </a:cubicBezTo>
                  <a:cubicBezTo>
                    <a:pt x="489284" y="3946358"/>
                    <a:pt x="481263" y="3957739"/>
                    <a:pt x="481263" y="3970421"/>
                  </a:cubicBezTo>
                  <a:cubicBezTo>
                    <a:pt x="481263" y="4045048"/>
                    <a:pt x="491256" y="4037351"/>
                    <a:pt x="529389" y="4090737"/>
                  </a:cubicBezTo>
                  <a:cubicBezTo>
                    <a:pt x="537794" y="4102504"/>
                    <a:pt x="543845" y="4116024"/>
                    <a:pt x="553452" y="4126832"/>
                  </a:cubicBezTo>
                  <a:cubicBezTo>
                    <a:pt x="576061" y="4152267"/>
                    <a:pt x="601579" y="4174958"/>
                    <a:pt x="625642" y="4199021"/>
                  </a:cubicBezTo>
                  <a:cubicBezTo>
                    <a:pt x="633663" y="4207042"/>
                    <a:pt x="643413" y="4213647"/>
                    <a:pt x="649705" y="4223085"/>
                  </a:cubicBezTo>
                  <a:cubicBezTo>
                    <a:pt x="672966" y="4257976"/>
                    <a:pt x="695426" y="4301692"/>
                    <a:pt x="745958" y="4307306"/>
                  </a:cubicBezTo>
                  <a:lnTo>
                    <a:pt x="854242" y="4319337"/>
                  </a:lnTo>
                  <a:cubicBezTo>
                    <a:pt x="866274" y="4327358"/>
                    <a:pt x="880112" y="4333175"/>
                    <a:pt x="890337" y="4343400"/>
                  </a:cubicBezTo>
                  <a:cubicBezTo>
                    <a:pt x="929336" y="4382399"/>
                    <a:pt x="919314" y="4418812"/>
                    <a:pt x="926431" y="4475748"/>
                  </a:cubicBezTo>
                  <a:cubicBezTo>
                    <a:pt x="924955" y="4483128"/>
                    <a:pt x="916275" y="4566236"/>
                    <a:pt x="890337" y="4572000"/>
                  </a:cubicBezTo>
                  <a:cubicBezTo>
                    <a:pt x="862653" y="4578152"/>
                    <a:pt x="834189" y="4563979"/>
                    <a:pt x="806115" y="4559969"/>
                  </a:cubicBezTo>
                  <a:cubicBezTo>
                    <a:pt x="782052" y="4567990"/>
                    <a:pt x="725905" y="4559969"/>
                    <a:pt x="733926" y="4584032"/>
                  </a:cubicBezTo>
                  <a:cubicBezTo>
                    <a:pt x="737937" y="4596064"/>
                    <a:pt x="735638" y="4612755"/>
                    <a:pt x="745958" y="4620127"/>
                  </a:cubicBezTo>
                  <a:cubicBezTo>
                    <a:pt x="766598" y="4634870"/>
                    <a:pt x="797042" y="4630120"/>
                    <a:pt x="818147" y="4644190"/>
                  </a:cubicBezTo>
                  <a:lnTo>
                    <a:pt x="854242" y="4668253"/>
                  </a:lnTo>
                  <a:cubicBezTo>
                    <a:pt x="862263" y="4680285"/>
                    <a:pt x="876708" y="4689976"/>
                    <a:pt x="878305" y="4704348"/>
                  </a:cubicBezTo>
                  <a:cubicBezTo>
                    <a:pt x="881420" y="4732383"/>
                    <a:pt x="869417" y="4790866"/>
                    <a:pt x="842210" y="4812632"/>
                  </a:cubicBezTo>
                  <a:cubicBezTo>
                    <a:pt x="832307" y="4820555"/>
                    <a:pt x="818147" y="4820653"/>
                    <a:pt x="806115" y="4824664"/>
                  </a:cubicBezTo>
                  <a:cubicBezTo>
                    <a:pt x="790073" y="4820653"/>
                    <a:pt x="774525" y="4812632"/>
                    <a:pt x="757989" y="4812632"/>
                  </a:cubicBezTo>
                  <a:cubicBezTo>
                    <a:pt x="720012" y="4812632"/>
                    <a:pt x="691161" y="4842056"/>
                    <a:pt x="733926" y="4884821"/>
                  </a:cubicBezTo>
                  <a:cubicBezTo>
                    <a:pt x="751862" y="4902757"/>
                    <a:pt x="782564" y="4899465"/>
                    <a:pt x="806115" y="4908885"/>
                  </a:cubicBezTo>
                  <a:lnTo>
                    <a:pt x="866273" y="4932948"/>
                  </a:lnTo>
                  <a:cubicBezTo>
                    <a:pt x="902368" y="4928937"/>
                    <a:pt x="940427" y="4933327"/>
                    <a:pt x="974558" y="4920916"/>
                  </a:cubicBezTo>
                  <a:cubicBezTo>
                    <a:pt x="988148" y="4915974"/>
                    <a:pt x="989364" y="4895930"/>
                    <a:pt x="998621" y="4884821"/>
                  </a:cubicBezTo>
                  <a:cubicBezTo>
                    <a:pt x="1009514" y="4871750"/>
                    <a:pt x="1022684" y="4860758"/>
                    <a:pt x="1034715" y="4848727"/>
                  </a:cubicBezTo>
                  <a:cubicBezTo>
                    <a:pt x="1070810" y="4852737"/>
                    <a:pt x="1107388" y="4853636"/>
                    <a:pt x="1143000" y="4860758"/>
                  </a:cubicBezTo>
                  <a:cubicBezTo>
                    <a:pt x="1167872" y="4865732"/>
                    <a:pt x="1215189" y="4884821"/>
                    <a:pt x="1215189" y="4884821"/>
                  </a:cubicBezTo>
                  <a:cubicBezTo>
                    <a:pt x="1211179" y="4904874"/>
                    <a:pt x="1211214" y="4926183"/>
                    <a:pt x="1203158" y="4944979"/>
                  </a:cubicBezTo>
                  <a:cubicBezTo>
                    <a:pt x="1190340" y="4974887"/>
                    <a:pt x="1167256" y="4968946"/>
                    <a:pt x="1143000" y="4981074"/>
                  </a:cubicBezTo>
                  <a:cubicBezTo>
                    <a:pt x="1130066" y="4987541"/>
                    <a:pt x="1118937" y="4997116"/>
                    <a:pt x="1106905" y="5005137"/>
                  </a:cubicBezTo>
                  <a:cubicBezTo>
                    <a:pt x="1098884" y="5017169"/>
                    <a:pt x="1088715" y="5028018"/>
                    <a:pt x="1082842" y="5041232"/>
                  </a:cubicBezTo>
                  <a:cubicBezTo>
                    <a:pt x="1072540" y="5064411"/>
                    <a:pt x="1072849" y="5092317"/>
                    <a:pt x="1058779" y="5113421"/>
                  </a:cubicBezTo>
                  <a:cubicBezTo>
                    <a:pt x="1050758" y="5125453"/>
                    <a:pt x="1047649" y="5143049"/>
                    <a:pt x="1034715" y="5149516"/>
                  </a:cubicBezTo>
                  <a:cubicBezTo>
                    <a:pt x="1012896" y="5160426"/>
                    <a:pt x="986527" y="5157184"/>
                    <a:pt x="962526" y="5161548"/>
                  </a:cubicBezTo>
                  <a:cubicBezTo>
                    <a:pt x="942406" y="5165206"/>
                    <a:pt x="922421" y="5169569"/>
                    <a:pt x="902368" y="5173579"/>
                  </a:cubicBezTo>
                  <a:cubicBezTo>
                    <a:pt x="914400" y="5181600"/>
                    <a:pt x="930799" y="5185380"/>
                    <a:pt x="938463" y="5197642"/>
                  </a:cubicBezTo>
                  <a:cubicBezTo>
                    <a:pt x="951906" y="5219151"/>
                    <a:pt x="948456" y="5248727"/>
                    <a:pt x="962526" y="5269832"/>
                  </a:cubicBezTo>
                  <a:cubicBezTo>
                    <a:pt x="993624" y="5316479"/>
                    <a:pt x="982016" y="5292209"/>
                    <a:pt x="998621" y="5342021"/>
                  </a:cubicBezTo>
                  <a:cubicBezTo>
                    <a:pt x="1010652" y="5334000"/>
                    <a:pt x="1026694" y="5329989"/>
                    <a:pt x="1034715" y="5317958"/>
                  </a:cubicBezTo>
                  <a:cubicBezTo>
                    <a:pt x="1043887" y="5304199"/>
                    <a:pt x="1031957" y="5277227"/>
                    <a:pt x="1046747" y="5269832"/>
                  </a:cubicBezTo>
                  <a:cubicBezTo>
                    <a:pt x="1065038" y="5260687"/>
                    <a:pt x="1086942" y="5277428"/>
                    <a:pt x="1106905" y="5281864"/>
                  </a:cubicBezTo>
                  <a:cubicBezTo>
                    <a:pt x="1152234" y="5291937"/>
                    <a:pt x="1150926" y="5292527"/>
                    <a:pt x="1191126" y="5305927"/>
                  </a:cubicBezTo>
                  <a:cubicBezTo>
                    <a:pt x="1195137" y="5317958"/>
                    <a:pt x="1203158" y="5329339"/>
                    <a:pt x="1203158" y="5342021"/>
                  </a:cubicBezTo>
                  <a:cubicBezTo>
                    <a:pt x="1203158" y="5380764"/>
                    <a:pt x="1182746" y="5383702"/>
                    <a:pt x="1155031" y="5402179"/>
                  </a:cubicBezTo>
                  <a:cubicBezTo>
                    <a:pt x="1147010" y="5414211"/>
                    <a:pt x="1142259" y="5429241"/>
                    <a:pt x="1130968" y="5438274"/>
                  </a:cubicBezTo>
                  <a:cubicBezTo>
                    <a:pt x="1121065" y="5446197"/>
                    <a:pt x="1103841" y="5441338"/>
                    <a:pt x="1094873" y="5450306"/>
                  </a:cubicBezTo>
                  <a:cubicBezTo>
                    <a:pt x="1085905" y="5459274"/>
                    <a:pt x="1089367" y="5475525"/>
                    <a:pt x="1082842" y="5486400"/>
                  </a:cubicBezTo>
                  <a:cubicBezTo>
                    <a:pt x="1058027" y="5527760"/>
                    <a:pt x="1021760" y="5515752"/>
                    <a:pt x="974558" y="5522495"/>
                  </a:cubicBezTo>
                  <a:cubicBezTo>
                    <a:pt x="978568" y="5534527"/>
                    <a:pt x="977621" y="5549622"/>
                    <a:pt x="986589" y="5558590"/>
                  </a:cubicBezTo>
                  <a:cubicBezTo>
                    <a:pt x="995557" y="5567558"/>
                    <a:pt x="1011027" y="5565625"/>
                    <a:pt x="1022684" y="5570621"/>
                  </a:cubicBezTo>
                  <a:cubicBezTo>
                    <a:pt x="1039169" y="5577686"/>
                    <a:pt x="1054768" y="5586664"/>
                    <a:pt x="1070810" y="5594685"/>
                  </a:cubicBezTo>
                  <a:cubicBezTo>
                    <a:pt x="1078831" y="5606716"/>
                    <a:pt x="1085840" y="5619488"/>
                    <a:pt x="1094873" y="5630779"/>
                  </a:cubicBezTo>
                  <a:cubicBezTo>
                    <a:pt x="1101959" y="5639637"/>
                    <a:pt x="1113101" y="5645115"/>
                    <a:pt x="1118937" y="5654842"/>
                  </a:cubicBezTo>
                  <a:cubicBezTo>
                    <a:pt x="1125462" y="5665717"/>
                    <a:pt x="1126958" y="5678905"/>
                    <a:pt x="1130968" y="5690937"/>
                  </a:cubicBezTo>
                  <a:cubicBezTo>
                    <a:pt x="1118936" y="5698958"/>
                    <a:pt x="1107807" y="5708533"/>
                    <a:pt x="1094873" y="5715000"/>
                  </a:cubicBezTo>
                  <a:cubicBezTo>
                    <a:pt x="1083530" y="5720672"/>
                    <a:pt x="1062263" y="5714838"/>
                    <a:pt x="1058779" y="5727032"/>
                  </a:cubicBezTo>
                  <a:cubicBezTo>
                    <a:pt x="1052077" y="5750488"/>
                    <a:pt x="1064893" y="5775554"/>
                    <a:pt x="1070810" y="5799221"/>
                  </a:cubicBezTo>
                  <a:cubicBezTo>
                    <a:pt x="1076962" y="5823829"/>
                    <a:pt x="1094873" y="5871411"/>
                    <a:pt x="1094873" y="5871411"/>
                  </a:cubicBezTo>
                  <a:cubicBezTo>
                    <a:pt x="1090863" y="5915527"/>
                    <a:pt x="1095414" y="5967123"/>
                    <a:pt x="1082842" y="6003758"/>
                  </a:cubicBezTo>
                  <a:cubicBezTo>
                    <a:pt x="1070270" y="6040394"/>
                    <a:pt x="1016803" y="6052831"/>
                    <a:pt x="1019439" y="6091224"/>
                  </a:cubicBezTo>
                  <a:cubicBezTo>
                    <a:pt x="1022075" y="6129617"/>
                    <a:pt x="1093162" y="6201738"/>
                    <a:pt x="1098660" y="6234115"/>
                  </a:cubicBezTo>
                  <a:cubicBezTo>
                    <a:pt x="1104158" y="6266492"/>
                    <a:pt x="1025682" y="6277420"/>
                    <a:pt x="1031878" y="6306034"/>
                  </a:cubicBezTo>
                  <a:cubicBezTo>
                    <a:pt x="1038074" y="6334648"/>
                    <a:pt x="1057720" y="6351503"/>
                    <a:pt x="1058779" y="636470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Freeform 4"/>
            <p:cNvSpPr/>
            <p:nvPr/>
          </p:nvSpPr>
          <p:spPr>
            <a:xfrm>
              <a:off x="433136" y="794085"/>
              <a:ext cx="1096357" cy="469232"/>
            </a:xfrm>
            <a:custGeom>
              <a:avLst/>
              <a:gdLst>
                <a:gd name="connsiteX0" fmla="*/ 0 w 1096357"/>
                <a:gd name="connsiteY0" fmla="*/ 0 h 469232"/>
                <a:gd name="connsiteX1" fmla="*/ 60158 w 1096357"/>
                <a:gd name="connsiteY1" fmla="*/ 36095 h 469232"/>
                <a:gd name="connsiteX2" fmla="*/ 96252 w 1096357"/>
                <a:gd name="connsiteY2" fmla="*/ 60158 h 469232"/>
                <a:gd name="connsiteX3" fmla="*/ 168442 w 1096357"/>
                <a:gd name="connsiteY3" fmla="*/ 96253 h 469232"/>
                <a:gd name="connsiteX4" fmla="*/ 192505 w 1096357"/>
                <a:gd name="connsiteY4" fmla="*/ 132347 h 469232"/>
                <a:gd name="connsiteX5" fmla="*/ 216568 w 1096357"/>
                <a:gd name="connsiteY5" fmla="*/ 156411 h 469232"/>
                <a:gd name="connsiteX6" fmla="*/ 252663 w 1096357"/>
                <a:gd name="connsiteY6" fmla="*/ 228600 h 469232"/>
                <a:gd name="connsiteX7" fmla="*/ 324852 w 1096357"/>
                <a:gd name="connsiteY7" fmla="*/ 252663 h 469232"/>
                <a:gd name="connsiteX8" fmla="*/ 360947 w 1096357"/>
                <a:gd name="connsiteY8" fmla="*/ 264695 h 469232"/>
                <a:gd name="connsiteX9" fmla="*/ 409074 w 1096357"/>
                <a:gd name="connsiteY9" fmla="*/ 300790 h 469232"/>
                <a:gd name="connsiteX10" fmla="*/ 481263 w 1096357"/>
                <a:gd name="connsiteY10" fmla="*/ 336884 h 469232"/>
                <a:gd name="connsiteX11" fmla="*/ 661737 w 1096357"/>
                <a:gd name="connsiteY11" fmla="*/ 348916 h 469232"/>
                <a:gd name="connsiteX12" fmla="*/ 709863 w 1096357"/>
                <a:gd name="connsiteY12" fmla="*/ 372979 h 469232"/>
                <a:gd name="connsiteX13" fmla="*/ 794084 w 1096357"/>
                <a:gd name="connsiteY13" fmla="*/ 421105 h 469232"/>
                <a:gd name="connsiteX14" fmla="*/ 878305 w 1096357"/>
                <a:gd name="connsiteY14" fmla="*/ 469232 h 469232"/>
                <a:gd name="connsiteX15" fmla="*/ 950495 w 1096357"/>
                <a:gd name="connsiteY15" fmla="*/ 409074 h 469232"/>
                <a:gd name="connsiteX16" fmla="*/ 986589 w 1096357"/>
                <a:gd name="connsiteY16" fmla="*/ 397042 h 469232"/>
                <a:gd name="connsiteX17" fmla="*/ 1094874 w 1096357"/>
                <a:gd name="connsiteY17" fmla="*/ 421105 h 469232"/>
                <a:gd name="connsiteX18" fmla="*/ 1094874 w 1096357"/>
                <a:gd name="connsiteY18" fmla="*/ 433137 h 4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6357" h="469232">
                  <a:moveTo>
                    <a:pt x="0" y="0"/>
                  </a:moveTo>
                  <a:cubicBezTo>
                    <a:pt x="20053" y="12032"/>
                    <a:pt x="40327" y="23701"/>
                    <a:pt x="60158" y="36095"/>
                  </a:cubicBezTo>
                  <a:cubicBezTo>
                    <a:pt x="72420" y="43759"/>
                    <a:pt x="83319" y="53691"/>
                    <a:pt x="96252" y="60158"/>
                  </a:cubicBezTo>
                  <a:cubicBezTo>
                    <a:pt x="195882" y="109974"/>
                    <a:pt x="64994" y="27289"/>
                    <a:pt x="168442" y="96253"/>
                  </a:cubicBezTo>
                  <a:cubicBezTo>
                    <a:pt x="176463" y="108284"/>
                    <a:pt x="183472" y="121056"/>
                    <a:pt x="192505" y="132347"/>
                  </a:cubicBezTo>
                  <a:cubicBezTo>
                    <a:pt x="199591" y="141205"/>
                    <a:pt x="210732" y="146684"/>
                    <a:pt x="216568" y="156411"/>
                  </a:cubicBezTo>
                  <a:cubicBezTo>
                    <a:pt x="231514" y="181321"/>
                    <a:pt x="223457" y="210346"/>
                    <a:pt x="252663" y="228600"/>
                  </a:cubicBezTo>
                  <a:cubicBezTo>
                    <a:pt x="274172" y="242043"/>
                    <a:pt x="300789" y="244642"/>
                    <a:pt x="324852" y="252663"/>
                  </a:cubicBezTo>
                  <a:lnTo>
                    <a:pt x="360947" y="264695"/>
                  </a:lnTo>
                  <a:cubicBezTo>
                    <a:pt x="376989" y="276727"/>
                    <a:pt x="392756" y="289134"/>
                    <a:pt x="409074" y="300790"/>
                  </a:cubicBezTo>
                  <a:cubicBezTo>
                    <a:pt x="431116" y="316534"/>
                    <a:pt x="453030" y="333747"/>
                    <a:pt x="481263" y="336884"/>
                  </a:cubicBezTo>
                  <a:cubicBezTo>
                    <a:pt x="541186" y="343542"/>
                    <a:pt x="601579" y="344905"/>
                    <a:pt x="661737" y="348916"/>
                  </a:cubicBezTo>
                  <a:cubicBezTo>
                    <a:pt x="677779" y="356937"/>
                    <a:pt x="694654" y="363473"/>
                    <a:pt x="709863" y="372979"/>
                  </a:cubicBezTo>
                  <a:cubicBezTo>
                    <a:pt x="793108" y="425007"/>
                    <a:pt x="723171" y="397469"/>
                    <a:pt x="794084" y="421105"/>
                  </a:cubicBezTo>
                  <a:cubicBezTo>
                    <a:pt x="808180" y="430502"/>
                    <a:pt x="863043" y="469232"/>
                    <a:pt x="878305" y="469232"/>
                  </a:cubicBezTo>
                  <a:cubicBezTo>
                    <a:pt x="897985" y="469232"/>
                    <a:pt x="940149" y="415972"/>
                    <a:pt x="950495" y="409074"/>
                  </a:cubicBezTo>
                  <a:cubicBezTo>
                    <a:pt x="961047" y="402039"/>
                    <a:pt x="974558" y="401053"/>
                    <a:pt x="986589" y="397042"/>
                  </a:cubicBezTo>
                  <a:cubicBezTo>
                    <a:pt x="995319" y="398497"/>
                    <a:pt x="1075130" y="407943"/>
                    <a:pt x="1094874" y="421105"/>
                  </a:cubicBezTo>
                  <a:cubicBezTo>
                    <a:pt x="1098211" y="423330"/>
                    <a:pt x="1094874" y="429126"/>
                    <a:pt x="1094874" y="4331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Freeform 5"/>
            <p:cNvSpPr/>
            <p:nvPr/>
          </p:nvSpPr>
          <p:spPr>
            <a:xfrm>
              <a:off x="1347536" y="2526632"/>
              <a:ext cx="1744579" cy="1046747"/>
            </a:xfrm>
            <a:custGeom>
              <a:avLst/>
              <a:gdLst>
                <a:gd name="connsiteX0" fmla="*/ 1744579 w 1744579"/>
                <a:gd name="connsiteY0" fmla="*/ 0 h 1046747"/>
                <a:gd name="connsiteX1" fmla="*/ 1479884 w 1744579"/>
                <a:gd name="connsiteY1" fmla="*/ 12032 h 1046747"/>
                <a:gd name="connsiteX2" fmla="*/ 1443789 w 1744579"/>
                <a:gd name="connsiteY2" fmla="*/ 60158 h 1046747"/>
                <a:gd name="connsiteX3" fmla="*/ 1395663 w 1744579"/>
                <a:gd name="connsiteY3" fmla="*/ 132347 h 1046747"/>
                <a:gd name="connsiteX4" fmla="*/ 1383631 w 1744579"/>
                <a:gd name="connsiteY4" fmla="*/ 216568 h 1046747"/>
                <a:gd name="connsiteX5" fmla="*/ 1359568 w 1744579"/>
                <a:gd name="connsiteY5" fmla="*/ 421105 h 1046747"/>
                <a:gd name="connsiteX6" fmla="*/ 1335505 w 1744579"/>
                <a:gd name="connsiteY6" fmla="*/ 457200 h 1046747"/>
                <a:gd name="connsiteX7" fmla="*/ 1251284 w 1744579"/>
                <a:gd name="connsiteY7" fmla="*/ 481263 h 1046747"/>
                <a:gd name="connsiteX8" fmla="*/ 1106905 w 1744579"/>
                <a:gd name="connsiteY8" fmla="*/ 493295 h 1046747"/>
                <a:gd name="connsiteX9" fmla="*/ 1094874 w 1744579"/>
                <a:gd name="connsiteY9" fmla="*/ 529389 h 1046747"/>
                <a:gd name="connsiteX10" fmla="*/ 1070810 w 1744579"/>
                <a:gd name="connsiteY10" fmla="*/ 613611 h 1046747"/>
                <a:gd name="connsiteX11" fmla="*/ 1046747 w 1744579"/>
                <a:gd name="connsiteY11" fmla="*/ 649705 h 1046747"/>
                <a:gd name="connsiteX12" fmla="*/ 1034716 w 1744579"/>
                <a:gd name="connsiteY12" fmla="*/ 685800 h 1046747"/>
                <a:gd name="connsiteX13" fmla="*/ 1010653 w 1744579"/>
                <a:gd name="connsiteY13" fmla="*/ 721895 h 1046747"/>
                <a:gd name="connsiteX14" fmla="*/ 998621 w 1744579"/>
                <a:gd name="connsiteY14" fmla="*/ 770021 h 1046747"/>
                <a:gd name="connsiteX15" fmla="*/ 986589 w 1744579"/>
                <a:gd name="connsiteY15" fmla="*/ 842211 h 1046747"/>
                <a:gd name="connsiteX16" fmla="*/ 950495 w 1744579"/>
                <a:gd name="connsiteY16" fmla="*/ 866274 h 1046747"/>
                <a:gd name="connsiteX17" fmla="*/ 806116 w 1744579"/>
                <a:gd name="connsiteY17" fmla="*/ 854242 h 1046747"/>
                <a:gd name="connsiteX18" fmla="*/ 469231 w 1744579"/>
                <a:gd name="connsiteY18" fmla="*/ 830179 h 1046747"/>
                <a:gd name="connsiteX19" fmla="*/ 360947 w 1744579"/>
                <a:gd name="connsiteY19" fmla="*/ 733926 h 1046747"/>
                <a:gd name="connsiteX20" fmla="*/ 288758 w 1744579"/>
                <a:gd name="connsiteY20" fmla="*/ 782053 h 1046747"/>
                <a:gd name="connsiteX21" fmla="*/ 204537 w 1744579"/>
                <a:gd name="connsiteY21" fmla="*/ 878305 h 1046747"/>
                <a:gd name="connsiteX22" fmla="*/ 132347 w 1744579"/>
                <a:gd name="connsiteY22" fmla="*/ 902368 h 1046747"/>
                <a:gd name="connsiteX23" fmla="*/ 96253 w 1744579"/>
                <a:gd name="connsiteY23" fmla="*/ 914400 h 1046747"/>
                <a:gd name="connsiteX24" fmla="*/ 60158 w 1744579"/>
                <a:gd name="connsiteY24" fmla="*/ 926432 h 1046747"/>
                <a:gd name="connsiteX25" fmla="*/ 24063 w 1744579"/>
                <a:gd name="connsiteY25" fmla="*/ 938463 h 1046747"/>
                <a:gd name="connsiteX26" fmla="*/ 12031 w 1744579"/>
                <a:gd name="connsiteY26" fmla="*/ 1010653 h 1046747"/>
                <a:gd name="connsiteX27" fmla="*/ 0 w 1744579"/>
                <a:gd name="connsiteY27" fmla="*/ 1046747 h 104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4579" h="1046747">
                  <a:moveTo>
                    <a:pt x="1744579" y="0"/>
                  </a:moveTo>
                  <a:cubicBezTo>
                    <a:pt x="1656347" y="4011"/>
                    <a:pt x="1566492" y="-5290"/>
                    <a:pt x="1479884" y="12032"/>
                  </a:cubicBezTo>
                  <a:cubicBezTo>
                    <a:pt x="1460221" y="15965"/>
                    <a:pt x="1455288" y="43730"/>
                    <a:pt x="1443789" y="60158"/>
                  </a:cubicBezTo>
                  <a:cubicBezTo>
                    <a:pt x="1427204" y="83850"/>
                    <a:pt x="1395663" y="132347"/>
                    <a:pt x="1395663" y="132347"/>
                  </a:cubicBezTo>
                  <a:cubicBezTo>
                    <a:pt x="1391652" y="160421"/>
                    <a:pt x="1386320" y="188337"/>
                    <a:pt x="1383631" y="216568"/>
                  </a:cubicBezTo>
                  <a:cubicBezTo>
                    <a:pt x="1380946" y="244763"/>
                    <a:pt x="1387092" y="366057"/>
                    <a:pt x="1359568" y="421105"/>
                  </a:cubicBezTo>
                  <a:cubicBezTo>
                    <a:pt x="1353101" y="434039"/>
                    <a:pt x="1346796" y="448167"/>
                    <a:pt x="1335505" y="457200"/>
                  </a:cubicBezTo>
                  <a:cubicBezTo>
                    <a:pt x="1328105" y="463120"/>
                    <a:pt x="1253848" y="480942"/>
                    <a:pt x="1251284" y="481263"/>
                  </a:cubicBezTo>
                  <a:cubicBezTo>
                    <a:pt x="1203364" y="487253"/>
                    <a:pt x="1155031" y="489284"/>
                    <a:pt x="1106905" y="493295"/>
                  </a:cubicBezTo>
                  <a:cubicBezTo>
                    <a:pt x="1102895" y="505326"/>
                    <a:pt x="1098358" y="517195"/>
                    <a:pt x="1094874" y="529389"/>
                  </a:cubicBezTo>
                  <a:cubicBezTo>
                    <a:pt x="1089734" y="547379"/>
                    <a:pt x="1080426" y="594379"/>
                    <a:pt x="1070810" y="613611"/>
                  </a:cubicBezTo>
                  <a:cubicBezTo>
                    <a:pt x="1064343" y="626544"/>
                    <a:pt x="1054768" y="637674"/>
                    <a:pt x="1046747" y="649705"/>
                  </a:cubicBezTo>
                  <a:cubicBezTo>
                    <a:pt x="1042737" y="661737"/>
                    <a:pt x="1040388" y="674456"/>
                    <a:pt x="1034716" y="685800"/>
                  </a:cubicBezTo>
                  <a:cubicBezTo>
                    <a:pt x="1028249" y="698734"/>
                    <a:pt x="1016349" y="708604"/>
                    <a:pt x="1010653" y="721895"/>
                  </a:cubicBezTo>
                  <a:cubicBezTo>
                    <a:pt x="1004139" y="737094"/>
                    <a:pt x="1001864" y="753806"/>
                    <a:pt x="998621" y="770021"/>
                  </a:cubicBezTo>
                  <a:cubicBezTo>
                    <a:pt x="993837" y="793943"/>
                    <a:pt x="997499" y="820391"/>
                    <a:pt x="986589" y="842211"/>
                  </a:cubicBezTo>
                  <a:cubicBezTo>
                    <a:pt x="980122" y="855144"/>
                    <a:pt x="962526" y="858253"/>
                    <a:pt x="950495" y="866274"/>
                  </a:cubicBezTo>
                  <a:cubicBezTo>
                    <a:pt x="902369" y="862263"/>
                    <a:pt x="854339" y="856849"/>
                    <a:pt x="806116" y="854242"/>
                  </a:cubicBezTo>
                  <a:cubicBezTo>
                    <a:pt x="476878" y="836445"/>
                    <a:pt x="602514" y="874608"/>
                    <a:pt x="469231" y="830179"/>
                  </a:cubicBezTo>
                  <a:cubicBezTo>
                    <a:pt x="386817" y="747764"/>
                    <a:pt x="425357" y="776866"/>
                    <a:pt x="360947" y="733926"/>
                  </a:cubicBezTo>
                  <a:cubicBezTo>
                    <a:pt x="318787" y="747980"/>
                    <a:pt x="320302" y="741497"/>
                    <a:pt x="288758" y="782053"/>
                  </a:cubicBezTo>
                  <a:cubicBezTo>
                    <a:pt x="250093" y="831765"/>
                    <a:pt x="255953" y="855454"/>
                    <a:pt x="204537" y="878305"/>
                  </a:cubicBezTo>
                  <a:cubicBezTo>
                    <a:pt x="181358" y="888607"/>
                    <a:pt x="156410" y="894347"/>
                    <a:pt x="132347" y="902368"/>
                  </a:cubicBezTo>
                  <a:lnTo>
                    <a:pt x="96253" y="914400"/>
                  </a:lnTo>
                  <a:lnTo>
                    <a:pt x="60158" y="926432"/>
                  </a:lnTo>
                  <a:lnTo>
                    <a:pt x="24063" y="938463"/>
                  </a:lnTo>
                  <a:cubicBezTo>
                    <a:pt x="20052" y="962526"/>
                    <a:pt x="17323" y="986839"/>
                    <a:pt x="12031" y="1010653"/>
                  </a:cubicBezTo>
                  <a:cubicBezTo>
                    <a:pt x="9280" y="1023033"/>
                    <a:pt x="0" y="1046747"/>
                    <a:pt x="0" y="10467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reeform 6"/>
            <p:cNvSpPr/>
            <p:nvPr/>
          </p:nvSpPr>
          <p:spPr>
            <a:xfrm>
              <a:off x="300788" y="4186990"/>
              <a:ext cx="1455822" cy="264695"/>
            </a:xfrm>
            <a:custGeom>
              <a:avLst/>
              <a:gdLst>
                <a:gd name="connsiteX0" fmla="*/ 0 w 1455822"/>
                <a:gd name="connsiteY0" fmla="*/ 0 h 264695"/>
                <a:gd name="connsiteX1" fmla="*/ 120316 w 1455822"/>
                <a:gd name="connsiteY1" fmla="*/ 84221 h 264695"/>
                <a:gd name="connsiteX2" fmla="*/ 192506 w 1455822"/>
                <a:gd name="connsiteY2" fmla="*/ 132348 h 264695"/>
                <a:gd name="connsiteX3" fmla="*/ 300790 w 1455822"/>
                <a:gd name="connsiteY3" fmla="*/ 168442 h 264695"/>
                <a:gd name="connsiteX4" fmla="*/ 336885 w 1455822"/>
                <a:gd name="connsiteY4" fmla="*/ 180474 h 264695"/>
                <a:gd name="connsiteX5" fmla="*/ 481264 w 1455822"/>
                <a:gd name="connsiteY5" fmla="*/ 168442 h 264695"/>
                <a:gd name="connsiteX6" fmla="*/ 553453 w 1455822"/>
                <a:gd name="connsiteY6" fmla="*/ 120316 h 264695"/>
                <a:gd name="connsiteX7" fmla="*/ 589548 w 1455822"/>
                <a:gd name="connsiteY7" fmla="*/ 108285 h 264695"/>
                <a:gd name="connsiteX8" fmla="*/ 661737 w 1455822"/>
                <a:gd name="connsiteY8" fmla="*/ 132348 h 264695"/>
                <a:gd name="connsiteX9" fmla="*/ 697832 w 1455822"/>
                <a:gd name="connsiteY9" fmla="*/ 156411 h 264695"/>
                <a:gd name="connsiteX10" fmla="*/ 770022 w 1455822"/>
                <a:gd name="connsiteY10" fmla="*/ 180474 h 264695"/>
                <a:gd name="connsiteX11" fmla="*/ 806116 w 1455822"/>
                <a:gd name="connsiteY11" fmla="*/ 204537 h 264695"/>
                <a:gd name="connsiteX12" fmla="*/ 902369 w 1455822"/>
                <a:gd name="connsiteY12" fmla="*/ 228600 h 264695"/>
                <a:gd name="connsiteX13" fmla="*/ 938464 w 1455822"/>
                <a:gd name="connsiteY13" fmla="*/ 240632 h 264695"/>
                <a:gd name="connsiteX14" fmla="*/ 1070811 w 1455822"/>
                <a:gd name="connsiteY14" fmla="*/ 252663 h 264695"/>
                <a:gd name="connsiteX15" fmla="*/ 1130969 w 1455822"/>
                <a:gd name="connsiteY15" fmla="*/ 264695 h 264695"/>
                <a:gd name="connsiteX16" fmla="*/ 1263316 w 1455822"/>
                <a:gd name="connsiteY16" fmla="*/ 240632 h 264695"/>
                <a:gd name="connsiteX17" fmla="*/ 1335506 w 1455822"/>
                <a:gd name="connsiteY17" fmla="*/ 216569 h 264695"/>
                <a:gd name="connsiteX18" fmla="*/ 1371600 w 1455822"/>
                <a:gd name="connsiteY18" fmla="*/ 204537 h 264695"/>
                <a:gd name="connsiteX19" fmla="*/ 1455822 w 1455822"/>
                <a:gd name="connsiteY19" fmla="*/ 204537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5822" h="264695">
                  <a:moveTo>
                    <a:pt x="0" y="0"/>
                  </a:moveTo>
                  <a:cubicBezTo>
                    <a:pt x="98477" y="78782"/>
                    <a:pt x="19872" y="20302"/>
                    <a:pt x="120316" y="84221"/>
                  </a:cubicBezTo>
                  <a:cubicBezTo>
                    <a:pt x="144715" y="99748"/>
                    <a:pt x="165070" y="123203"/>
                    <a:pt x="192506" y="132348"/>
                  </a:cubicBezTo>
                  <a:lnTo>
                    <a:pt x="300790" y="168442"/>
                  </a:lnTo>
                  <a:lnTo>
                    <a:pt x="336885" y="180474"/>
                  </a:lnTo>
                  <a:cubicBezTo>
                    <a:pt x="385011" y="176463"/>
                    <a:pt x="434733" y="181367"/>
                    <a:pt x="481264" y="168442"/>
                  </a:cubicBezTo>
                  <a:cubicBezTo>
                    <a:pt x="509129" y="160702"/>
                    <a:pt x="526017" y="129461"/>
                    <a:pt x="553453" y="120316"/>
                  </a:cubicBezTo>
                  <a:lnTo>
                    <a:pt x="589548" y="108285"/>
                  </a:lnTo>
                  <a:cubicBezTo>
                    <a:pt x="613611" y="116306"/>
                    <a:pt x="640632" y="118278"/>
                    <a:pt x="661737" y="132348"/>
                  </a:cubicBezTo>
                  <a:cubicBezTo>
                    <a:pt x="673769" y="140369"/>
                    <a:pt x="684618" y="150538"/>
                    <a:pt x="697832" y="156411"/>
                  </a:cubicBezTo>
                  <a:cubicBezTo>
                    <a:pt x="721011" y="166713"/>
                    <a:pt x="748917" y="166404"/>
                    <a:pt x="770022" y="180474"/>
                  </a:cubicBezTo>
                  <a:cubicBezTo>
                    <a:pt x="782053" y="188495"/>
                    <a:pt x="792527" y="199595"/>
                    <a:pt x="806116" y="204537"/>
                  </a:cubicBezTo>
                  <a:cubicBezTo>
                    <a:pt x="837197" y="215839"/>
                    <a:pt x="870994" y="218142"/>
                    <a:pt x="902369" y="228600"/>
                  </a:cubicBezTo>
                  <a:cubicBezTo>
                    <a:pt x="914401" y="232611"/>
                    <a:pt x="925909" y="238838"/>
                    <a:pt x="938464" y="240632"/>
                  </a:cubicBezTo>
                  <a:cubicBezTo>
                    <a:pt x="982316" y="246897"/>
                    <a:pt x="1026695" y="248653"/>
                    <a:pt x="1070811" y="252663"/>
                  </a:cubicBezTo>
                  <a:cubicBezTo>
                    <a:pt x="1090864" y="256674"/>
                    <a:pt x="1110519" y="264695"/>
                    <a:pt x="1130969" y="264695"/>
                  </a:cubicBezTo>
                  <a:cubicBezTo>
                    <a:pt x="1140135" y="264695"/>
                    <a:pt x="1248977" y="244543"/>
                    <a:pt x="1263316" y="240632"/>
                  </a:cubicBezTo>
                  <a:cubicBezTo>
                    <a:pt x="1287787" y="233958"/>
                    <a:pt x="1311443" y="224590"/>
                    <a:pt x="1335506" y="216569"/>
                  </a:cubicBezTo>
                  <a:cubicBezTo>
                    <a:pt x="1347537" y="212558"/>
                    <a:pt x="1358918" y="204537"/>
                    <a:pt x="1371600" y="204537"/>
                  </a:cubicBezTo>
                  <a:lnTo>
                    <a:pt x="1455822" y="2045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7"/>
            <p:cNvSpPr/>
            <p:nvPr/>
          </p:nvSpPr>
          <p:spPr>
            <a:xfrm>
              <a:off x="757987" y="6460960"/>
              <a:ext cx="2658979" cy="204536"/>
            </a:xfrm>
            <a:custGeom>
              <a:avLst/>
              <a:gdLst>
                <a:gd name="connsiteX0" fmla="*/ 0 w 2658979"/>
                <a:gd name="connsiteY0" fmla="*/ 180473 h 204536"/>
                <a:gd name="connsiteX1" fmla="*/ 108285 w 2658979"/>
                <a:gd name="connsiteY1" fmla="*/ 156410 h 204536"/>
                <a:gd name="connsiteX2" fmla="*/ 192506 w 2658979"/>
                <a:gd name="connsiteY2" fmla="*/ 108284 h 204536"/>
                <a:gd name="connsiteX3" fmla="*/ 240632 w 2658979"/>
                <a:gd name="connsiteY3" fmla="*/ 96252 h 204536"/>
                <a:gd name="connsiteX4" fmla="*/ 312822 w 2658979"/>
                <a:gd name="connsiteY4" fmla="*/ 72189 h 204536"/>
                <a:gd name="connsiteX5" fmla="*/ 517358 w 2658979"/>
                <a:gd name="connsiteY5" fmla="*/ 48126 h 204536"/>
                <a:gd name="connsiteX6" fmla="*/ 565485 w 2658979"/>
                <a:gd name="connsiteY6" fmla="*/ 36094 h 204536"/>
                <a:gd name="connsiteX7" fmla="*/ 986590 w 2658979"/>
                <a:gd name="connsiteY7" fmla="*/ 24063 h 204536"/>
                <a:gd name="connsiteX8" fmla="*/ 1034716 w 2658979"/>
                <a:gd name="connsiteY8" fmla="*/ 12031 h 204536"/>
                <a:gd name="connsiteX9" fmla="*/ 1070811 w 2658979"/>
                <a:gd name="connsiteY9" fmla="*/ 0 h 204536"/>
                <a:gd name="connsiteX10" fmla="*/ 1299411 w 2658979"/>
                <a:gd name="connsiteY10" fmla="*/ 12031 h 204536"/>
                <a:gd name="connsiteX11" fmla="*/ 1407695 w 2658979"/>
                <a:gd name="connsiteY11" fmla="*/ 36094 h 204536"/>
                <a:gd name="connsiteX12" fmla="*/ 1443790 w 2658979"/>
                <a:gd name="connsiteY12" fmla="*/ 48126 h 204536"/>
                <a:gd name="connsiteX13" fmla="*/ 1696453 w 2658979"/>
                <a:gd name="connsiteY13" fmla="*/ 60157 h 204536"/>
                <a:gd name="connsiteX14" fmla="*/ 1888958 w 2658979"/>
                <a:gd name="connsiteY14" fmla="*/ 84221 h 204536"/>
                <a:gd name="connsiteX15" fmla="*/ 1973179 w 2658979"/>
                <a:gd name="connsiteY15" fmla="*/ 96252 h 204536"/>
                <a:gd name="connsiteX16" fmla="*/ 2189748 w 2658979"/>
                <a:gd name="connsiteY16" fmla="*/ 120315 h 204536"/>
                <a:gd name="connsiteX17" fmla="*/ 2394285 w 2658979"/>
                <a:gd name="connsiteY17" fmla="*/ 132347 h 204536"/>
                <a:gd name="connsiteX18" fmla="*/ 2466474 w 2658979"/>
                <a:gd name="connsiteY18" fmla="*/ 156410 h 204536"/>
                <a:gd name="connsiteX19" fmla="*/ 2502569 w 2658979"/>
                <a:gd name="connsiteY19" fmla="*/ 168442 h 204536"/>
                <a:gd name="connsiteX20" fmla="*/ 2538664 w 2658979"/>
                <a:gd name="connsiteY20" fmla="*/ 192505 h 204536"/>
                <a:gd name="connsiteX21" fmla="*/ 2658979 w 2658979"/>
                <a:gd name="connsiteY21" fmla="*/ 204536 h 20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979" h="204536">
                  <a:moveTo>
                    <a:pt x="0" y="180473"/>
                  </a:moveTo>
                  <a:cubicBezTo>
                    <a:pt x="16342" y="177205"/>
                    <a:pt x="88861" y="163694"/>
                    <a:pt x="108285" y="156410"/>
                  </a:cubicBezTo>
                  <a:cubicBezTo>
                    <a:pt x="308097" y="81480"/>
                    <a:pt x="29621" y="178092"/>
                    <a:pt x="192506" y="108284"/>
                  </a:cubicBezTo>
                  <a:cubicBezTo>
                    <a:pt x="207705" y="101770"/>
                    <a:pt x="224794" y="101004"/>
                    <a:pt x="240632" y="96252"/>
                  </a:cubicBezTo>
                  <a:cubicBezTo>
                    <a:pt x="264927" y="88963"/>
                    <a:pt x="287583" y="74713"/>
                    <a:pt x="312822" y="72189"/>
                  </a:cubicBezTo>
                  <a:cubicBezTo>
                    <a:pt x="377334" y="65737"/>
                    <a:pt x="452354" y="59945"/>
                    <a:pt x="517358" y="48126"/>
                  </a:cubicBezTo>
                  <a:cubicBezTo>
                    <a:pt x="533627" y="45168"/>
                    <a:pt x="548971" y="36941"/>
                    <a:pt x="565485" y="36094"/>
                  </a:cubicBezTo>
                  <a:cubicBezTo>
                    <a:pt x="705726" y="28902"/>
                    <a:pt x="846222" y="28073"/>
                    <a:pt x="986590" y="24063"/>
                  </a:cubicBezTo>
                  <a:cubicBezTo>
                    <a:pt x="1002632" y="20052"/>
                    <a:pt x="1018816" y="16574"/>
                    <a:pt x="1034716" y="12031"/>
                  </a:cubicBezTo>
                  <a:cubicBezTo>
                    <a:pt x="1046910" y="8547"/>
                    <a:pt x="1058129" y="0"/>
                    <a:pt x="1070811" y="0"/>
                  </a:cubicBezTo>
                  <a:cubicBezTo>
                    <a:pt x="1147116" y="0"/>
                    <a:pt x="1223211" y="8021"/>
                    <a:pt x="1299411" y="12031"/>
                  </a:cubicBezTo>
                  <a:cubicBezTo>
                    <a:pt x="1380666" y="39117"/>
                    <a:pt x="1280646" y="7861"/>
                    <a:pt x="1407695" y="36094"/>
                  </a:cubicBezTo>
                  <a:cubicBezTo>
                    <a:pt x="1420076" y="38845"/>
                    <a:pt x="1431151" y="47073"/>
                    <a:pt x="1443790" y="48126"/>
                  </a:cubicBezTo>
                  <a:cubicBezTo>
                    <a:pt x="1527815" y="55128"/>
                    <a:pt x="1612232" y="56147"/>
                    <a:pt x="1696453" y="60157"/>
                  </a:cubicBezTo>
                  <a:cubicBezTo>
                    <a:pt x="1816066" y="84080"/>
                    <a:pt x="1701547" y="63398"/>
                    <a:pt x="1888958" y="84221"/>
                  </a:cubicBezTo>
                  <a:cubicBezTo>
                    <a:pt x="1917143" y="87353"/>
                    <a:pt x="1945105" y="92242"/>
                    <a:pt x="1973179" y="96252"/>
                  </a:cubicBezTo>
                  <a:cubicBezTo>
                    <a:pt x="2065847" y="127142"/>
                    <a:pt x="1999589" y="108430"/>
                    <a:pt x="2189748" y="120315"/>
                  </a:cubicBezTo>
                  <a:lnTo>
                    <a:pt x="2394285" y="132347"/>
                  </a:lnTo>
                  <a:lnTo>
                    <a:pt x="2466474" y="156410"/>
                  </a:lnTo>
                  <a:cubicBezTo>
                    <a:pt x="2478506" y="160421"/>
                    <a:pt x="2492016" y="161407"/>
                    <a:pt x="2502569" y="168442"/>
                  </a:cubicBezTo>
                  <a:cubicBezTo>
                    <a:pt x="2514601" y="176463"/>
                    <a:pt x="2524574" y="189254"/>
                    <a:pt x="2538664" y="192505"/>
                  </a:cubicBezTo>
                  <a:cubicBezTo>
                    <a:pt x="2577937" y="201568"/>
                    <a:pt x="2658979" y="204536"/>
                    <a:pt x="2658979" y="2045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Freeform 59"/>
            <p:cNvSpPr>
              <a:spLocks/>
            </p:cNvSpPr>
            <p:nvPr/>
          </p:nvSpPr>
          <p:spPr bwMode="auto">
            <a:xfrm rot="2165886">
              <a:off x="1134579" y="1367547"/>
              <a:ext cx="1079248" cy="1086478"/>
            </a:xfrm>
            <a:custGeom>
              <a:avLst/>
              <a:gdLst>
                <a:gd name="T0" fmla="*/ 783 w 818"/>
                <a:gd name="T1" fmla="*/ 349 h 523"/>
                <a:gd name="T2" fmla="*/ 818 w 818"/>
                <a:gd name="T3" fmla="*/ 459 h 523"/>
                <a:gd name="T4" fmla="*/ 703 w 818"/>
                <a:gd name="T5" fmla="*/ 509 h 523"/>
                <a:gd name="T6" fmla="*/ 656 w 818"/>
                <a:gd name="T7" fmla="*/ 521 h 523"/>
                <a:gd name="T8" fmla="*/ 591 w 818"/>
                <a:gd name="T9" fmla="*/ 492 h 523"/>
                <a:gd name="T10" fmla="*/ 571 w 818"/>
                <a:gd name="T11" fmla="*/ 506 h 523"/>
                <a:gd name="T12" fmla="*/ 548 w 818"/>
                <a:gd name="T13" fmla="*/ 499 h 523"/>
                <a:gd name="T14" fmla="*/ 504 w 818"/>
                <a:gd name="T15" fmla="*/ 495 h 523"/>
                <a:gd name="T16" fmla="*/ 387 w 818"/>
                <a:gd name="T17" fmla="*/ 486 h 523"/>
                <a:gd name="T18" fmla="*/ 353 w 818"/>
                <a:gd name="T19" fmla="*/ 408 h 523"/>
                <a:gd name="T20" fmla="*/ 284 w 818"/>
                <a:gd name="T21" fmla="*/ 277 h 523"/>
                <a:gd name="T22" fmla="*/ 238 w 818"/>
                <a:gd name="T23" fmla="*/ 139 h 523"/>
                <a:gd name="T24" fmla="*/ 115 w 818"/>
                <a:gd name="T25" fmla="*/ 147 h 523"/>
                <a:gd name="T26" fmla="*/ 0 w 818"/>
                <a:gd name="T27" fmla="*/ 85 h 523"/>
                <a:gd name="T28" fmla="*/ 108 w 818"/>
                <a:gd name="T29" fmla="*/ 47 h 523"/>
                <a:gd name="T30" fmla="*/ 169 w 818"/>
                <a:gd name="T31" fmla="*/ 39 h 523"/>
                <a:gd name="T32" fmla="*/ 284 w 818"/>
                <a:gd name="T33" fmla="*/ 1 h 523"/>
                <a:gd name="T34" fmla="*/ 415 w 818"/>
                <a:gd name="T35" fmla="*/ 32 h 523"/>
                <a:gd name="T36" fmla="*/ 438 w 818"/>
                <a:gd name="T37" fmla="*/ 131 h 523"/>
                <a:gd name="T38" fmla="*/ 511 w 818"/>
                <a:gd name="T39" fmla="*/ 254 h 523"/>
                <a:gd name="T40" fmla="*/ 629 w 818"/>
                <a:gd name="T41" fmla="*/ 301 h 523"/>
                <a:gd name="T42" fmla="*/ 723 w 818"/>
                <a:gd name="T43" fmla="*/ 315 h 523"/>
                <a:gd name="T44" fmla="*/ 783 w 818"/>
                <a:gd name="T45" fmla="*/ 349 h 523"/>
                <a:gd name="connsiteX0" fmla="*/ 8260 w 8688"/>
                <a:gd name="connsiteY0" fmla="*/ 8852 h 12146"/>
                <a:gd name="connsiteX1" fmla="*/ 8688 w 8688"/>
                <a:gd name="connsiteY1" fmla="*/ 10955 h 12146"/>
                <a:gd name="connsiteX2" fmla="*/ 7282 w 8688"/>
                <a:gd name="connsiteY2" fmla="*/ 11911 h 12146"/>
                <a:gd name="connsiteX3" fmla="*/ 6708 w 8688"/>
                <a:gd name="connsiteY3" fmla="*/ 12141 h 12146"/>
                <a:gd name="connsiteX4" fmla="*/ 5913 w 8688"/>
                <a:gd name="connsiteY4" fmla="*/ 11586 h 12146"/>
                <a:gd name="connsiteX5" fmla="*/ 5668 w 8688"/>
                <a:gd name="connsiteY5" fmla="*/ 11854 h 12146"/>
                <a:gd name="connsiteX6" fmla="*/ 5387 w 8688"/>
                <a:gd name="connsiteY6" fmla="*/ 11720 h 12146"/>
                <a:gd name="connsiteX7" fmla="*/ 4849 w 8688"/>
                <a:gd name="connsiteY7" fmla="*/ 11644 h 12146"/>
                <a:gd name="connsiteX8" fmla="*/ 3419 w 8688"/>
                <a:gd name="connsiteY8" fmla="*/ 11472 h 12146"/>
                <a:gd name="connsiteX9" fmla="*/ 3003 w 8688"/>
                <a:gd name="connsiteY9" fmla="*/ 9980 h 12146"/>
                <a:gd name="connsiteX10" fmla="*/ 2160 w 8688"/>
                <a:gd name="connsiteY10" fmla="*/ 7475 h 12146"/>
                <a:gd name="connsiteX11" fmla="*/ 1598 w 8688"/>
                <a:gd name="connsiteY11" fmla="*/ 4837 h 12146"/>
                <a:gd name="connsiteX12" fmla="*/ 94 w 8688"/>
                <a:gd name="connsiteY12" fmla="*/ 4990 h 12146"/>
                <a:gd name="connsiteX13" fmla="*/ 1018 w 8688"/>
                <a:gd name="connsiteY13" fmla="*/ 1 h 12146"/>
                <a:gd name="connsiteX14" fmla="*/ 8 w 8688"/>
                <a:gd name="connsiteY14" fmla="*/ 3078 h 12146"/>
                <a:gd name="connsiteX15" fmla="*/ 754 w 8688"/>
                <a:gd name="connsiteY15" fmla="*/ 2925 h 12146"/>
                <a:gd name="connsiteX16" fmla="*/ 2160 w 8688"/>
                <a:gd name="connsiteY16" fmla="*/ 2198 h 12146"/>
                <a:gd name="connsiteX17" fmla="*/ 3761 w 8688"/>
                <a:gd name="connsiteY17" fmla="*/ 2791 h 12146"/>
                <a:gd name="connsiteX18" fmla="*/ 4043 w 8688"/>
                <a:gd name="connsiteY18" fmla="*/ 4684 h 12146"/>
                <a:gd name="connsiteX19" fmla="*/ 4935 w 8688"/>
                <a:gd name="connsiteY19" fmla="*/ 7036 h 12146"/>
                <a:gd name="connsiteX20" fmla="*/ 6377 w 8688"/>
                <a:gd name="connsiteY20" fmla="*/ 7934 h 12146"/>
                <a:gd name="connsiteX21" fmla="*/ 7527 w 8688"/>
                <a:gd name="connsiteY21" fmla="*/ 8202 h 12146"/>
                <a:gd name="connsiteX22" fmla="*/ 8260 w 8688"/>
                <a:gd name="connsiteY22" fmla="*/ 8852 h 12146"/>
                <a:gd name="connsiteX0" fmla="*/ 9507 w 10000"/>
                <a:gd name="connsiteY0" fmla="*/ 7288 h 10000"/>
                <a:gd name="connsiteX1" fmla="*/ 10000 w 10000"/>
                <a:gd name="connsiteY1" fmla="*/ 9019 h 10000"/>
                <a:gd name="connsiteX2" fmla="*/ 8382 w 10000"/>
                <a:gd name="connsiteY2" fmla="*/ 9807 h 10000"/>
                <a:gd name="connsiteX3" fmla="*/ 7721 w 10000"/>
                <a:gd name="connsiteY3" fmla="*/ 9996 h 10000"/>
                <a:gd name="connsiteX4" fmla="*/ 6806 w 10000"/>
                <a:gd name="connsiteY4" fmla="*/ 9539 h 10000"/>
                <a:gd name="connsiteX5" fmla="*/ 6524 w 10000"/>
                <a:gd name="connsiteY5" fmla="*/ 9760 h 10000"/>
                <a:gd name="connsiteX6" fmla="*/ 6201 w 10000"/>
                <a:gd name="connsiteY6" fmla="*/ 9649 h 10000"/>
                <a:gd name="connsiteX7" fmla="*/ 5581 w 10000"/>
                <a:gd name="connsiteY7" fmla="*/ 9587 h 10000"/>
                <a:gd name="connsiteX8" fmla="*/ 3935 w 10000"/>
                <a:gd name="connsiteY8" fmla="*/ 9445 h 10000"/>
                <a:gd name="connsiteX9" fmla="*/ 3456 w 10000"/>
                <a:gd name="connsiteY9" fmla="*/ 8217 h 10000"/>
                <a:gd name="connsiteX10" fmla="*/ 2486 w 10000"/>
                <a:gd name="connsiteY10" fmla="*/ 6154 h 10000"/>
                <a:gd name="connsiteX11" fmla="*/ 1839 w 10000"/>
                <a:gd name="connsiteY11" fmla="*/ 3982 h 10000"/>
                <a:gd name="connsiteX12" fmla="*/ 108 w 10000"/>
                <a:gd name="connsiteY12" fmla="*/ 4108 h 10000"/>
                <a:gd name="connsiteX13" fmla="*/ 1172 w 10000"/>
                <a:gd name="connsiteY13" fmla="*/ 1 h 10000"/>
                <a:gd name="connsiteX14" fmla="*/ 9 w 10000"/>
                <a:gd name="connsiteY14" fmla="*/ 2534 h 10000"/>
                <a:gd name="connsiteX15" fmla="*/ 2131 w 10000"/>
                <a:gd name="connsiteY15" fmla="*/ 829 h 10000"/>
                <a:gd name="connsiteX16" fmla="*/ 2486 w 10000"/>
                <a:gd name="connsiteY16" fmla="*/ 1810 h 10000"/>
                <a:gd name="connsiteX17" fmla="*/ 4329 w 10000"/>
                <a:gd name="connsiteY17" fmla="*/ 2298 h 10000"/>
                <a:gd name="connsiteX18" fmla="*/ 4654 w 10000"/>
                <a:gd name="connsiteY18" fmla="*/ 3856 h 10000"/>
                <a:gd name="connsiteX19" fmla="*/ 5680 w 10000"/>
                <a:gd name="connsiteY19" fmla="*/ 5793 h 10000"/>
                <a:gd name="connsiteX20" fmla="*/ 7340 w 10000"/>
                <a:gd name="connsiteY20" fmla="*/ 6532 h 10000"/>
                <a:gd name="connsiteX21" fmla="*/ 8664 w 10000"/>
                <a:gd name="connsiteY21" fmla="*/ 6753 h 10000"/>
                <a:gd name="connsiteX22" fmla="*/ 9507 w 10000"/>
                <a:gd name="connsiteY22" fmla="*/ 7288 h 10000"/>
                <a:gd name="connsiteX0" fmla="*/ 9466 w 9959"/>
                <a:gd name="connsiteY0" fmla="*/ 8049 h 10761"/>
                <a:gd name="connsiteX1" fmla="*/ 9959 w 9959"/>
                <a:gd name="connsiteY1" fmla="*/ 9780 h 10761"/>
                <a:gd name="connsiteX2" fmla="*/ 8341 w 9959"/>
                <a:gd name="connsiteY2" fmla="*/ 10568 h 10761"/>
                <a:gd name="connsiteX3" fmla="*/ 7680 w 9959"/>
                <a:gd name="connsiteY3" fmla="*/ 10757 h 10761"/>
                <a:gd name="connsiteX4" fmla="*/ 6765 w 9959"/>
                <a:gd name="connsiteY4" fmla="*/ 10300 h 10761"/>
                <a:gd name="connsiteX5" fmla="*/ 6483 w 9959"/>
                <a:gd name="connsiteY5" fmla="*/ 10521 h 10761"/>
                <a:gd name="connsiteX6" fmla="*/ 6160 w 9959"/>
                <a:gd name="connsiteY6" fmla="*/ 10410 h 10761"/>
                <a:gd name="connsiteX7" fmla="*/ 5540 w 9959"/>
                <a:gd name="connsiteY7" fmla="*/ 10348 h 10761"/>
                <a:gd name="connsiteX8" fmla="*/ 3894 w 9959"/>
                <a:gd name="connsiteY8" fmla="*/ 10206 h 10761"/>
                <a:gd name="connsiteX9" fmla="*/ 3415 w 9959"/>
                <a:gd name="connsiteY9" fmla="*/ 8978 h 10761"/>
                <a:gd name="connsiteX10" fmla="*/ 2445 w 9959"/>
                <a:gd name="connsiteY10" fmla="*/ 6915 h 10761"/>
                <a:gd name="connsiteX11" fmla="*/ 1798 w 9959"/>
                <a:gd name="connsiteY11" fmla="*/ 4743 h 10761"/>
                <a:gd name="connsiteX12" fmla="*/ 67 w 9959"/>
                <a:gd name="connsiteY12" fmla="*/ 4869 h 10761"/>
                <a:gd name="connsiteX13" fmla="*/ 1131 w 9959"/>
                <a:gd name="connsiteY13" fmla="*/ 762 h 10761"/>
                <a:gd name="connsiteX14" fmla="*/ 2429 w 9959"/>
                <a:gd name="connsiteY14" fmla="*/ 41 h 10761"/>
                <a:gd name="connsiteX15" fmla="*/ 2090 w 9959"/>
                <a:gd name="connsiteY15" fmla="*/ 1590 h 10761"/>
                <a:gd name="connsiteX16" fmla="*/ 2445 w 9959"/>
                <a:gd name="connsiteY16" fmla="*/ 2571 h 10761"/>
                <a:gd name="connsiteX17" fmla="*/ 4288 w 9959"/>
                <a:gd name="connsiteY17" fmla="*/ 3059 h 10761"/>
                <a:gd name="connsiteX18" fmla="*/ 4613 w 9959"/>
                <a:gd name="connsiteY18" fmla="*/ 4617 h 10761"/>
                <a:gd name="connsiteX19" fmla="*/ 5639 w 9959"/>
                <a:gd name="connsiteY19" fmla="*/ 6554 h 10761"/>
                <a:gd name="connsiteX20" fmla="*/ 7299 w 9959"/>
                <a:gd name="connsiteY20" fmla="*/ 7293 h 10761"/>
                <a:gd name="connsiteX21" fmla="*/ 8623 w 9959"/>
                <a:gd name="connsiteY21" fmla="*/ 7514 h 10761"/>
                <a:gd name="connsiteX22" fmla="*/ 9466 w 9959"/>
                <a:gd name="connsiteY22" fmla="*/ 804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59" h="10761">
                  <a:moveTo>
                    <a:pt x="9466" y="8049"/>
                  </a:moveTo>
                  <a:cubicBezTo>
                    <a:pt x="9326" y="8569"/>
                    <a:pt x="9875" y="9245"/>
                    <a:pt x="9959" y="9780"/>
                  </a:cubicBezTo>
                  <a:cubicBezTo>
                    <a:pt x="9762" y="10442"/>
                    <a:pt x="8861" y="10395"/>
                    <a:pt x="8341" y="10568"/>
                  </a:cubicBezTo>
                  <a:cubicBezTo>
                    <a:pt x="8101" y="10647"/>
                    <a:pt x="7961" y="10788"/>
                    <a:pt x="7680" y="10757"/>
                  </a:cubicBezTo>
                  <a:cubicBezTo>
                    <a:pt x="7398" y="10726"/>
                    <a:pt x="6948" y="10410"/>
                    <a:pt x="6765" y="10300"/>
                  </a:cubicBezTo>
                  <a:cubicBezTo>
                    <a:pt x="6666" y="10379"/>
                    <a:pt x="6610" y="10505"/>
                    <a:pt x="6483" y="10521"/>
                  </a:cubicBezTo>
                  <a:cubicBezTo>
                    <a:pt x="6371" y="10536"/>
                    <a:pt x="6272" y="10426"/>
                    <a:pt x="6160" y="10410"/>
                  </a:cubicBezTo>
                  <a:cubicBezTo>
                    <a:pt x="5372" y="10348"/>
                    <a:pt x="6371" y="10678"/>
                    <a:pt x="5540" y="10348"/>
                  </a:cubicBezTo>
                  <a:cubicBezTo>
                    <a:pt x="4977" y="10474"/>
                    <a:pt x="4443" y="10395"/>
                    <a:pt x="3894" y="10206"/>
                  </a:cubicBezTo>
                  <a:cubicBezTo>
                    <a:pt x="3177" y="9544"/>
                    <a:pt x="3571" y="9954"/>
                    <a:pt x="3415" y="8978"/>
                  </a:cubicBezTo>
                  <a:cubicBezTo>
                    <a:pt x="2741" y="8522"/>
                    <a:pt x="3162" y="7167"/>
                    <a:pt x="2445" y="6915"/>
                  </a:cubicBezTo>
                  <a:cubicBezTo>
                    <a:pt x="1713" y="7231"/>
                    <a:pt x="2586" y="4696"/>
                    <a:pt x="1798" y="4743"/>
                  </a:cubicBezTo>
                  <a:cubicBezTo>
                    <a:pt x="1446" y="4759"/>
                    <a:pt x="433" y="4759"/>
                    <a:pt x="67" y="4869"/>
                  </a:cubicBezTo>
                  <a:cubicBezTo>
                    <a:pt x="-326" y="4743"/>
                    <a:pt x="1145" y="1029"/>
                    <a:pt x="1131" y="762"/>
                  </a:cubicBezTo>
                  <a:cubicBezTo>
                    <a:pt x="1553" y="684"/>
                    <a:pt x="2289" y="513"/>
                    <a:pt x="2429" y="41"/>
                  </a:cubicBezTo>
                  <a:cubicBezTo>
                    <a:pt x="2894" y="-337"/>
                    <a:pt x="1667" y="2031"/>
                    <a:pt x="2090" y="1590"/>
                  </a:cubicBezTo>
                  <a:cubicBezTo>
                    <a:pt x="2386" y="1385"/>
                    <a:pt x="2079" y="2326"/>
                    <a:pt x="2445" y="2571"/>
                  </a:cubicBezTo>
                  <a:cubicBezTo>
                    <a:pt x="2811" y="2816"/>
                    <a:pt x="3923" y="2712"/>
                    <a:pt x="4288" y="3059"/>
                  </a:cubicBezTo>
                  <a:cubicBezTo>
                    <a:pt x="4837" y="4255"/>
                    <a:pt x="4161" y="3941"/>
                    <a:pt x="4613" y="4617"/>
                  </a:cubicBezTo>
                  <a:cubicBezTo>
                    <a:pt x="5836" y="6239"/>
                    <a:pt x="4570" y="5798"/>
                    <a:pt x="5639" y="6554"/>
                  </a:cubicBezTo>
                  <a:cubicBezTo>
                    <a:pt x="5836" y="6680"/>
                    <a:pt x="7299" y="7293"/>
                    <a:pt x="7299" y="7293"/>
                  </a:cubicBezTo>
                  <a:cubicBezTo>
                    <a:pt x="7848" y="7813"/>
                    <a:pt x="8101" y="6947"/>
                    <a:pt x="8623" y="7514"/>
                  </a:cubicBezTo>
                  <a:cubicBezTo>
                    <a:pt x="8833" y="7750"/>
                    <a:pt x="8650" y="7687"/>
                    <a:pt x="9466" y="8049"/>
                  </a:cubicBezTo>
                  <a:close/>
                </a:path>
              </a:pathLst>
            </a:custGeom>
            <a:solidFill>
              <a:srgbClr val="8FB3D7"/>
            </a:solidFill>
            <a:ln w="1905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pic>
          <p:nvPicPr>
            <p:cNvPr id="10"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92" y="3890199"/>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0"/>
            <p:cNvSpPr>
              <a:spLocks noChangeArrowheads="1"/>
            </p:cNvSpPr>
            <p:nvPr/>
          </p:nvSpPr>
          <p:spPr bwMode="auto">
            <a:xfrm>
              <a:off x="300788" y="3573379"/>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pic>
          <p:nvPicPr>
            <p:cNvPr id="12" name="Picture 75" descr="Graph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100" y="6020695"/>
              <a:ext cx="744136" cy="4482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6"/>
            <p:cNvSpPr>
              <a:spLocks noChangeArrowheads="1"/>
            </p:cNvSpPr>
            <p:nvPr/>
          </p:nvSpPr>
          <p:spPr bwMode="auto">
            <a:xfrm>
              <a:off x="2448674" y="58045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Urban</a:t>
              </a:r>
            </a:p>
          </p:txBody>
        </p:sp>
        <p:pic>
          <p:nvPicPr>
            <p:cNvPr id="1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401" y="4511108"/>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74"/>
            <p:cNvSpPr>
              <a:spLocks noChangeArrowheads="1"/>
            </p:cNvSpPr>
            <p:nvPr/>
          </p:nvSpPr>
          <p:spPr bwMode="auto">
            <a:xfrm rot="21447434">
              <a:off x="2409970" y="4938404"/>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16"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88" y="2526632"/>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74"/>
            <p:cNvSpPr>
              <a:spLocks noChangeArrowheads="1"/>
            </p:cNvSpPr>
            <p:nvPr/>
          </p:nvSpPr>
          <p:spPr bwMode="auto">
            <a:xfrm>
              <a:off x="165467" y="3020935"/>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18"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246" y="2909626"/>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0"/>
            <p:cNvSpPr>
              <a:spLocks noChangeArrowheads="1"/>
            </p:cNvSpPr>
            <p:nvPr/>
          </p:nvSpPr>
          <p:spPr bwMode="auto">
            <a:xfrm>
              <a:off x="2607969" y="2617688"/>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sp>
          <p:nvSpPr>
            <p:cNvPr id="20" name="Freeform 81"/>
            <p:cNvSpPr>
              <a:spLocks/>
            </p:cNvSpPr>
            <p:nvPr/>
          </p:nvSpPr>
          <p:spPr bwMode="auto">
            <a:xfrm rot="14903300">
              <a:off x="426474" y="812175"/>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21" name="Freeform 81"/>
            <p:cNvSpPr>
              <a:spLocks/>
            </p:cNvSpPr>
            <p:nvPr/>
          </p:nvSpPr>
          <p:spPr bwMode="auto">
            <a:xfrm rot="14903300">
              <a:off x="724695" y="1018894"/>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22" name="Freeform 81"/>
            <p:cNvSpPr>
              <a:spLocks/>
            </p:cNvSpPr>
            <p:nvPr/>
          </p:nvSpPr>
          <p:spPr bwMode="auto">
            <a:xfrm rot="14903300">
              <a:off x="1095752" y="1092243"/>
              <a:ext cx="164325" cy="299794"/>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23" name="Rectangle 80"/>
            <p:cNvSpPr>
              <a:spLocks noChangeArrowheads="1"/>
            </p:cNvSpPr>
            <p:nvPr/>
          </p:nvSpPr>
          <p:spPr bwMode="auto">
            <a:xfrm>
              <a:off x="345289" y="429036"/>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Small Dams</a:t>
              </a:r>
            </a:p>
          </p:txBody>
        </p:sp>
        <p:sp>
          <p:nvSpPr>
            <p:cNvPr id="24" name="Rectangle 71"/>
            <p:cNvSpPr>
              <a:spLocks noChangeArrowheads="1"/>
            </p:cNvSpPr>
            <p:nvPr/>
          </p:nvSpPr>
          <p:spPr bwMode="auto">
            <a:xfrm>
              <a:off x="1690629" y="551688"/>
              <a:ext cx="760910"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SFRs</a:t>
              </a:r>
            </a:p>
          </p:txBody>
        </p:sp>
        <p:pic>
          <p:nvPicPr>
            <p:cNvPr id="25" name="Picture 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9493" y="103208"/>
              <a:ext cx="623672" cy="54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537" y="5992885"/>
              <a:ext cx="622146" cy="45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78"/>
            <p:cNvSpPr>
              <a:spLocks noChangeArrowheads="1"/>
            </p:cNvSpPr>
            <p:nvPr/>
          </p:nvSpPr>
          <p:spPr bwMode="auto">
            <a:xfrm>
              <a:off x="1028699" y="5683653"/>
              <a:ext cx="1035436"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Industrial</a:t>
              </a:r>
            </a:p>
          </p:txBody>
        </p:sp>
        <p:pic>
          <p:nvPicPr>
            <p:cNvPr id="28"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0629" y="3890199"/>
              <a:ext cx="503238" cy="2524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5377" y="3625755"/>
              <a:ext cx="503238" cy="25241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80"/>
            <p:cNvSpPr>
              <a:spLocks noChangeArrowheads="1"/>
            </p:cNvSpPr>
            <p:nvPr/>
          </p:nvSpPr>
          <p:spPr bwMode="auto">
            <a:xfrm>
              <a:off x="2016782" y="4126661"/>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Nature Reserve</a:t>
              </a:r>
            </a:p>
          </p:txBody>
        </p:sp>
        <p:sp>
          <p:nvSpPr>
            <p:cNvPr id="31" name="Rectangle 80"/>
            <p:cNvSpPr>
              <a:spLocks noChangeArrowheads="1"/>
            </p:cNvSpPr>
            <p:nvPr/>
          </p:nvSpPr>
          <p:spPr bwMode="auto">
            <a:xfrm>
              <a:off x="1389308" y="64493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Estuary</a:t>
              </a:r>
            </a:p>
          </p:txBody>
        </p:sp>
        <p:cxnSp>
          <p:nvCxnSpPr>
            <p:cNvPr id="32" name="Straight Arrow Connector 31"/>
            <p:cNvCxnSpPr/>
            <p:nvPr/>
          </p:nvCxnSpPr>
          <p:spPr>
            <a:xfrm flipV="1">
              <a:off x="1942248" y="6497054"/>
              <a:ext cx="223434" cy="114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931955" y="505534"/>
            <a:ext cx="1108712" cy="461665"/>
          </a:xfrm>
          <a:prstGeom prst="rect">
            <a:avLst/>
          </a:prstGeom>
          <a:solidFill>
            <a:srgbClr val="FFFF00"/>
          </a:solidFill>
        </p:spPr>
        <p:txBody>
          <a:bodyPr wrap="square" rtlCol="0">
            <a:spAutoFit/>
          </a:bodyPr>
          <a:lstStyle/>
          <a:p>
            <a:r>
              <a:rPr lang="en-ZA" sz="2400" b="1" dirty="0" smtClean="0">
                <a:latin typeface="Arial" panose="020B0604020202020204" pitchFamily="34" charset="0"/>
                <a:cs typeface="Arial" panose="020B0604020202020204" pitchFamily="34" charset="0"/>
              </a:rPr>
              <a:t>PES E</a:t>
            </a:r>
            <a:endParaRPr lang="en-ZA" sz="2400" b="1" dirty="0">
              <a:latin typeface="Arial" panose="020B0604020202020204" pitchFamily="34" charset="0"/>
              <a:cs typeface="Arial" panose="020B0604020202020204" pitchFamily="34" charset="0"/>
            </a:endParaRPr>
          </a:p>
        </p:txBody>
      </p:sp>
      <p:cxnSp>
        <p:nvCxnSpPr>
          <p:cNvPr id="34" name="Straight Arrow Connector 33"/>
          <p:cNvCxnSpPr/>
          <p:nvPr/>
        </p:nvCxnSpPr>
        <p:spPr>
          <a:xfrm>
            <a:off x="3104838" y="954225"/>
            <a:ext cx="424122" cy="87977"/>
          </a:xfrm>
          <a:prstGeom prst="straightConnector1">
            <a:avLst/>
          </a:prstGeom>
          <a:ln w="69850" cmpd="sng">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24954" y="1012978"/>
            <a:ext cx="1394600" cy="461665"/>
          </a:xfrm>
          <a:prstGeom prst="rect">
            <a:avLst/>
          </a:prstGeom>
          <a:solidFill>
            <a:srgbClr val="156DFB"/>
          </a:solidFill>
          <a:ln>
            <a:solidFill>
              <a:srgbClr val="FFDE81"/>
            </a:solidFill>
          </a:ln>
        </p:spPr>
        <p:txBody>
          <a:bodyPr wrap="square" rtlCol="0">
            <a:spAutoFit/>
          </a:bodyPr>
          <a:lstStyle>
            <a:defPPr>
              <a:defRPr lang="en-US"/>
            </a:defPPr>
            <a:lvl1pPr>
              <a:defRPr sz="2400" b="1">
                <a:solidFill>
                  <a:schemeClr val="bg1"/>
                </a:solidFill>
                <a:latin typeface="Arial" panose="020B0604020202020204" pitchFamily="34" charset="0"/>
                <a:cs typeface="Arial" panose="020B0604020202020204" pitchFamily="34" charset="0"/>
              </a:defRPr>
            </a:lvl1pPr>
          </a:lstStyle>
          <a:p>
            <a:r>
              <a:rPr lang="en-ZA" dirty="0"/>
              <a:t>PES B</a:t>
            </a:r>
          </a:p>
        </p:txBody>
      </p:sp>
      <p:cxnSp>
        <p:nvCxnSpPr>
          <p:cNvPr id="36" name="Straight Arrow Connector 35"/>
          <p:cNvCxnSpPr>
            <a:stCxn id="35" idx="1"/>
            <a:endCxn id="24" idx="1"/>
          </p:cNvCxnSpPr>
          <p:nvPr/>
        </p:nvCxnSpPr>
        <p:spPr>
          <a:xfrm flipH="1" flipV="1">
            <a:off x="4457982" y="664639"/>
            <a:ext cx="666972" cy="579172"/>
          </a:xfrm>
          <a:prstGeom prst="straightConnector1">
            <a:avLst/>
          </a:prstGeom>
          <a:ln w="76200">
            <a:solidFill>
              <a:schemeClr val="tx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92451" y="1732253"/>
            <a:ext cx="1248216" cy="461665"/>
          </a:xfrm>
          <a:prstGeom prst="rect">
            <a:avLst/>
          </a:prstGeom>
          <a:solidFill>
            <a:srgbClr val="009900"/>
          </a:solidFill>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PES D </a:t>
            </a:r>
            <a:endParaRPr lang="en-ZA" sz="2400" b="1" dirty="0">
              <a:solidFill>
                <a:schemeClr val="bg1"/>
              </a:solidFill>
              <a:latin typeface="Arial" panose="020B0604020202020204" pitchFamily="34" charset="0"/>
              <a:cs typeface="Arial" panose="020B0604020202020204" pitchFamily="34" charset="0"/>
            </a:endParaRPr>
          </a:p>
        </p:txBody>
      </p:sp>
      <p:cxnSp>
        <p:nvCxnSpPr>
          <p:cNvPr id="38" name="Straight Arrow Connector 37"/>
          <p:cNvCxnSpPr>
            <a:stCxn id="37" idx="3"/>
            <a:endCxn id="4" idx="34"/>
          </p:cNvCxnSpPr>
          <p:nvPr/>
        </p:nvCxnSpPr>
        <p:spPr>
          <a:xfrm>
            <a:off x="3040667" y="1963086"/>
            <a:ext cx="869685" cy="484402"/>
          </a:xfrm>
          <a:prstGeom prst="straightConnector1">
            <a:avLst/>
          </a:prstGeom>
          <a:ln w="76200">
            <a:solidFill>
              <a:srgbClr val="009900"/>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38073" y="3470171"/>
            <a:ext cx="1402594" cy="461665"/>
          </a:xfrm>
          <a:prstGeom prst="rect">
            <a:avLst/>
          </a:prstGeom>
          <a:gradFill>
            <a:gsLst>
              <a:gs pos="41652">
                <a:schemeClr val="tx2">
                  <a:lumMod val="75000"/>
                </a:schemeClr>
              </a:gs>
              <a:gs pos="89000">
                <a:srgbClr val="00FF00"/>
              </a:gs>
              <a:gs pos="0">
                <a:schemeClr val="accent1">
                  <a:lumMod val="75000"/>
                </a:schemeClr>
              </a:gs>
              <a:gs pos="100000">
                <a:srgbClr val="00FF00"/>
              </a:gs>
            </a:gsLst>
            <a:lin ang="0" scaled="1"/>
          </a:gradFill>
        </p:spPr>
        <p:txBody>
          <a:bodyPr wrap="square" rtlCol="0">
            <a:spAutoFit/>
          </a:bodyPr>
          <a:lstStyle>
            <a:defPPr>
              <a:defRPr lang="en-US"/>
            </a:defPPr>
            <a:lvl1pPr>
              <a:defRPr sz="2200" b="1">
                <a:solidFill>
                  <a:schemeClr val="bg1"/>
                </a:solidFill>
                <a:latin typeface="Arial" panose="020B0604020202020204" pitchFamily="34" charset="0"/>
                <a:cs typeface="Arial" panose="020B0604020202020204" pitchFamily="34" charset="0"/>
              </a:defRPr>
            </a:lvl1pPr>
          </a:lstStyle>
          <a:p>
            <a:r>
              <a:rPr lang="en-ZA" sz="2400" dirty="0"/>
              <a:t>PES B/C</a:t>
            </a:r>
          </a:p>
        </p:txBody>
      </p:sp>
      <p:sp>
        <p:nvSpPr>
          <p:cNvPr id="40" name="TextBox 39"/>
          <p:cNvSpPr txBox="1"/>
          <p:nvPr/>
        </p:nvSpPr>
        <p:spPr>
          <a:xfrm>
            <a:off x="5859468" y="3313032"/>
            <a:ext cx="1289477" cy="461665"/>
          </a:xfrm>
          <a:prstGeom prst="rect">
            <a:avLst/>
          </a:prstGeom>
          <a:solidFill>
            <a:srgbClr val="156DFB"/>
          </a:solidFill>
          <a:ln>
            <a:solidFill>
              <a:srgbClr val="FFDE81"/>
            </a:solidFill>
          </a:ln>
        </p:spPr>
        <p:txBody>
          <a:bodyPr wrap="square" rtlCol="0">
            <a:spAutoFit/>
          </a:bodyPr>
          <a:lstStyle>
            <a:defPPr>
              <a:defRPr lang="en-US"/>
            </a:defPPr>
            <a:lvl1pPr>
              <a:defRPr sz="2400" b="1">
                <a:solidFill>
                  <a:schemeClr val="bg1"/>
                </a:solidFill>
                <a:latin typeface="Arial" panose="020B0604020202020204" pitchFamily="34" charset="0"/>
                <a:cs typeface="Arial" panose="020B0604020202020204" pitchFamily="34" charset="0"/>
              </a:defRPr>
            </a:lvl1pPr>
          </a:lstStyle>
          <a:p>
            <a:r>
              <a:rPr lang="en-ZA" dirty="0"/>
              <a:t>PES B</a:t>
            </a:r>
          </a:p>
        </p:txBody>
      </p:sp>
      <p:sp>
        <p:nvSpPr>
          <p:cNvPr id="41" name="TextBox 40"/>
          <p:cNvSpPr txBox="1"/>
          <p:nvPr/>
        </p:nvSpPr>
        <p:spPr>
          <a:xfrm>
            <a:off x="1447810" y="5796603"/>
            <a:ext cx="1592857" cy="830997"/>
          </a:xfrm>
          <a:prstGeom prst="rect">
            <a:avLst/>
          </a:prstGeom>
          <a:solidFill>
            <a:srgbClr val="FFFF00"/>
          </a:solidFill>
        </p:spPr>
        <p:txBody>
          <a:bodyPr wrap="square" rtlCol="0">
            <a:spAutoFit/>
          </a:bodyPr>
          <a:lstStyle>
            <a:defPPr>
              <a:defRPr lang="en-US"/>
            </a:defPPr>
            <a:lvl1pPr>
              <a:defRPr sz="2200" b="1">
                <a:latin typeface="Arial" panose="020B0604020202020204" pitchFamily="34" charset="0"/>
                <a:cs typeface="Arial" panose="020B0604020202020204" pitchFamily="34" charset="0"/>
              </a:defRPr>
            </a:lvl1pPr>
          </a:lstStyle>
          <a:p>
            <a:r>
              <a:rPr lang="en-ZA" sz="2400" dirty="0"/>
              <a:t>Estuary PES: E</a:t>
            </a:r>
          </a:p>
        </p:txBody>
      </p:sp>
      <p:cxnSp>
        <p:nvCxnSpPr>
          <p:cNvPr id="42" name="Straight Arrow Connector 41"/>
          <p:cNvCxnSpPr>
            <a:stCxn id="40" idx="1"/>
            <a:endCxn id="3" idx="6"/>
          </p:cNvCxnSpPr>
          <p:nvPr/>
        </p:nvCxnSpPr>
        <p:spPr>
          <a:xfrm flipH="1">
            <a:off x="5101479" y="3543865"/>
            <a:ext cx="757989" cy="383506"/>
          </a:xfrm>
          <a:prstGeom prst="straightConnector1">
            <a:avLst/>
          </a:prstGeom>
          <a:ln w="76200">
            <a:solidFill>
              <a:schemeClr val="tx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040667" y="3701004"/>
            <a:ext cx="276232" cy="85987"/>
          </a:xfrm>
          <a:prstGeom prst="straightConnector1">
            <a:avLst/>
          </a:prstGeom>
          <a:ln w="7620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104838" y="6207513"/>
            <a:ext cx="897563" cy="4588"/>
          </a:xfrm>
          <a:prstGeom prst="straightConnector1">
            <a:avLst/>
          </a:prstGeom>
          <a:ln w="69850" cmpd="sng">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43614" y="2016601"/>
            <a:ext cx="1402594" cy="461665"/>
          </a:xfrm>
          <a:prstGeom prst="rect">
            <a:avLst/>
          </a:prstGeom>
          <a:solidFill>
            <a:srgbClr val="00FF00"/>
          </a:solidFill>
        </p:spPr>
        <p:txBody>
          <a:bodyPr wrap="square" rtlCol="0">
            <a:spAutoFit/>
          </a:bodyPr>
          <a:lstStyle/>
          <a:p>
            <a:r>
              <a:rPr lang="en-ZA" sz="2400" b="1" dirty="0" smtClean="0">
                <a:latin typeface="Arial" panose="020B0604020202020204" pitchFamily="34" charset="0"/>
                <a:cs typeface="Arial" panose="020B0604020202020204" pitchFamily="34" charset="0"/>
              </a:rPr>
              <a:t>PES C</a:t>
            </a:r>
            <a:endParaRPr lang="en-ZA" sz="2400" b="1" dirty="0">
              <a:latin typeface="Arial" panose="020B0604020202020204" pitchFamily="34" charset="0"/>
              <a:cs typeface="Arial" panose="020B0604020202020204" pitchFamily="34" charset="0"/>
            </a:endParaRPr>
          </a:p>
        </p:txBody>
      </p:sp>
      <p:cxnSp>
        <p:nvCxnSpPr>
          <p:cNvPr id="46" name="Straight Arrow Connector 45"/>
          <p:cNvCxnSpPr/>
          <p:nvPr/>
        </p:nvCxnSpPr>
        <p:spPr>
          <a:xfrm flipH="1">
            <a:off x="5700173" y="2315624"/>
            <a:ext cx="650607" cy="107800"/>
          </a:xfrm>
          <a:prstGeom prst="straightConnector1">
            <a:avLst/>
          </a:prstGeom>
          <a:ln w="7620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30589" y="5036042"/>
            <a:ext cx="1961345" cy="430887"/>
          </a:xfrm>
          <a:prstGeom prst="rect">
            <a:avLst/>
          </a:prstGeom>
          <a:solidFill>
            <a:srgbClr val="00FF00"/>
          </a:solidFill>
        </p:spPr>
        <p:txBody>
          <a:bodyPr wrap="square" rtlCol="0">
            <a:spAutoFit/>
          </a:bodyPr>
          <a:lstStyle>
            <a:defPPr>
              <a:defRPr lang="en-US"/>
            </a:defPPr>
            <a:lvl1pPr>
              <a:defRPr sz="2200" b="1">
                <a:latin typeface="Arial" panose="020B0604020202020204" pitchFamily="34" charset="0"/>
                <a:cs typeface="Arial" panose="020B0604020202020204" pitchFamily="34" charset="0"/>
              </a:defRPr>
            </a:lvl1pPr>
          </a:lstStyle>
          <a:p>
            <a:r>
              <a:rPr lang="en-ZA" dirty="0"/>
              <a:t>River  PES C</a:t>
            </a:r>
          </a:p>
        </p:txBody>
      </p:sp>
      <p:cxnSp>
        <p:nvCxnSpPr>
          <p:cNvPr id="48" name="Straight Arrow Connector 47"/>
          <p:cNvCxnSpPr>
            <a:stCxn id="47" idx="1"/>
            <a:endCxn id="4" idx="93"/>
          </p:cNvCxnSpPr>
          <p:nvPr/>
        </p:nvCxnSpPr>
        <p:spPr>
          <a:xfrm flipH="1" flipV="1">
            <a:off x="4896941" y="5202719"/>
            <a:ext cx="733648" cy="48767"/>
          </a:xfrm>
          <a:prstGeom prst="straightConnector1">
            <a:avLst/>
          </a:prstGeom>
          <a:ln w="7620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1187" y="505534"/>
            <a:ext cx="1248216" cy="461665"/>
          </a:xfrm>
          <a:prstGeom prst="rect">
            <a:avLst/>
          </a:prstGeom>
          <a:solidFill>
            <a:srgbClr val="009900"/>
          </a:solidFill>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D </a:t>
            </a:r>
            <a:endParaRPr lang="en-ZA" sz="24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81187" y="1732252"/>
            <a:ext cx="1248216" cy="461665"/>
          </a:xfrm>
          <a:prstGeom prst="rect">
            <a:avLst/>
          </a:prstGeom>
          <a:solidFill>
            <a:srgbClr val="009900"/>
          </a:solidFill>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D </a:t>
            </a:r>
            <a:endParaRPr lang="en-ZA" sz="24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81187" y="3470171"/>
            <a:ext cx="1394600" cy="461665"/>
          </a:xfrm>
          <a:prstGeom prst="rect">
            <a:avLst/>
          </a:prstGeom>
          <a:solidFill>
            <a:srgbClr val="156DFB"/>
          </a:solidFill>
          <a:ln>
            <a:solidFill>
              <a:srgbClr val="FFDE81"/>
            </a:solidFill>
          </a:ln>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B</a:t>
            </a:r>
            <a:endParaRPr lang="en-ZA" sz="2400" b="1" dirty="0">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7760199" y="1012977"/>
            <a:ext cx="1232069" cy="461665"/>
          </a:xfrm>
          <a:prstGeom prst="rect">
            <a:avLst/>
          </a:prstGeom>
          <a:solidFill>
            <a:srgbClr val="156DFB"/>
          </a:solidFill>
          <a:ln>
            <a:solidFill>
              <a:srgbClr val="FFDE81"/>
            </a:solidFill>
          </a:ln>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B</a:t>
            </a:r>
            <a:endParaRPr lang="en-ZA" sz="2400" b="1" dirty="0">
              <a:solidFill>
                <a:schemeClr val="bg1"/>
              </a:solidFill>
              <a:latin typeface="Arial" panose="020B0604020202020204" pitchFamily="34" charset="0"/>
              <a:cs typeface="Arial" panose="020B0604020202020204" pitchFamily="34" charset="0"/>
            </a:endParaRPr>
          </a:p>
        </p:txBody>
      </p:sp>
      <p:sp>
        <p:nvSpPr>
          <p:cNvPr id="53" name="TextBox 52"/>
          <p:cNvSpPr txBox="1"/>
          <p:nvPr/>
        </p:nvSpPr>
        <p:spPr>
          <a:xfrm>
            <a:off x="7826484" y="3343808"/>
            <a:ext cx="1232069" cy="461665"/>
          </a:xfrm>
          <a:prstGeom prst="rect">
            <a:avLst/>
          </a:prstGeom>
          <a:solidFill>
            <a:srgbClr val="156DFB"/>
          </a:solidFill>
          <a:ln>
            <a:solidFill>
              <a:srgbClr val="FFDE81"/>
            </a:solidFill>
          </a:ln>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B</a:t>
            </a:r>
            <a:endParaRPr lang="en-ZA" sz="2400" b="1"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7819422" y="2016600"/>
            <a:ext cx="1239131" cy="461665"/>
          </a:xfrm>
          <a:prstGeom prst="rect">
            <a:avLst/>
          </a:prstGeom>
          <a:solidFill>
            <a:srgbClr val="00FF00"/>
          </a:solidFill>
        </p:spPr>
        <p:txBody>
          <a:bodyPr wrap="square" rtlCol="0">
            <a:spAutoFit/>
          </a:bodyPr>
          <a:lstStyle/>
          <a:p>
            <a:r>
              <a:rPr lang="en-ZA" sz="2400" b="1" dirty="0" smtClean="0">
                <a:latin typeface="Arial" panose="020B0604020202020204" pitchFamily="34" charset="0"/>
                <a:cs typeface="Arial" panose="020B0604020202020204" pitchFamily="34" charset="0"/>
              </a:rPr>
              <a:t>REC C</a:t>
            </a:r>
            <a:endParaRPr lang="en-ZA" sz="2400" b="1" dirty="0">
              <a:latin typeface="Arial" panose="020B0604020202020204" pitchFamily="34" charset="0"/>
              <a:cs typeface="Arial" panose="020B0604020202020204" pitchFamily="34" charset="0"/>
            </a:endParaRPr>
          </a:p>
        </p:txBody>
      </p:sp>
      <p:sp>
        <p:nvSpPr>
          <p:cNvPr id="55" name="TextBox 54"/>
          <p:cNvSpPr txBox="1"/>
          <p:nvPr/>
        </p:nvSpPr>
        <p:spPr>
          <a:xfrm>
            <a:off x="7819422" y="5036041"/>
            <a:ext cx="1239131" cy="461665"/>
          </a:xfrm>
          <a:prstGeom prst="rect">
            <a:avLst/>
          </a:prstGeom>
          <a:solidFill>
            <a:srgbClr val="00FF00"/>
          </a:solidFill>
        </p:spPr>
        <p:txBody>
          <a:bodyPr wrap="square" rtlCol="0">
            <a:spAutoFit/>
          </a:bodyPr>
          <a:lstStyle/>
          <a:p>
            <a:r>
              <a:rPr lang="en-ZA" sz="2400" b="1" dirty="0" smtClean="0">
                <a:latin typeface="Arial" panose="020B0604020202020204" pitchFamily="34" charset="0"/>
                <a:cs typeface="Arial" panose="020B0604020202020204" pitchFamily="34" charset="0"/>
              </a:rPr>
              <a:t>REC C</a:t>
            </a:r>
            <a:endParaRPr lang="en-ZA" sz="2400" b="1" dirty="0">
              <a:latin typeface="Arial" panose="020B0604020202020204" pitchFamily="34" charset="0"/>
              <a:cs typeface="Arial" panose="020B0604020202020204" pitchFamily="34" charset="0"/>
            </a:endParaRPr>
          </a:p>
        </p:txBody>
      </p:sp>
      <p:sp>
        <p:nvSpPr>
          <p:cNvPr id="56" name="TextBox 55"/>
          <p:cNvSpPr txBox="1"/>
          <p:nvPr/>
        </p:nvSpPr>
        <p:spPr>
          <a:xfrm>
            <a:off x="81187" y="6036945"/>
            <a:ext cx="1248216" cy="461665"/>
          </a:xfrm>
          <a:prstGeom prst="rect">
            <a:avLst/>
          </a:prstGeom>
          <a:solidFill>
            <a:srgbClr val="009900"/>
          </a:solidFill>
        </p:spPr>
        <p:txBody>
          <a:bodyPr wrap="square" rtlCol="0">
            <a:spAutoFit/>
          </a:bodyPr>
          <a:lstStyle/>
          <a:p>
            <a:r>
              <a:rPr lang="en-ZA" sz="2400" b="1" dirty="0" smtClean="0">
                <a:solidFill>
                  <a:schemeClr val="bg1"/>
                </a:solidFill>
                <a:latin typeface="Arial" panose="020B0604020202020204" pitchFamily="34" charset="0"/>
                <a:cs typeface="Arial" panose="020B0604020202020204" pitchFamily="34" charset="0"/>
              </a:rPr>
              <a:t>REC D </a:t>
            </a:r>
            <a:endParaRPr lang="en-ZA" sz="2400" b="1" dirty="0">
              <a:solidFill>
                <a:schemeClr val="bg1"/>
              </a:solidFill>
              <a:latin typeface="Arial" panose="020B0604020202020204" pitchFamily="34" charset="0"/>
              <a:cs typeface="Arial" panose="020B0604020202020204" pitchFamily="34" charset="0"/>
            </a:endParaRPr>
          </a:p>
        </p:txBody>
      </p:sp>
      <p:sp>
        <p:nvSpPr>
          <p:cNvPr id="57" name="TextBox 56"/>
          <p:cNvSpPr txBox="1"/>
          <p:nvPr/>
        </p:nvSpPr>
        <p:spPr>
          <a:xfrm>
            <a:off x="4794350" y="2529"/>
            <a:ext cx="4349652" cy="523220"/>
          </a:xfrm>
          <a:prstGeom prst="rect">
            <a:avLst/>
          </a:prstGeom>
          <a:noFill/>
        </p:spPr>
        <p:txBody>
          <a:bodyPr wrap="square" rtlCol="0">
            <a:spAutoFit/>
          </a:bodyPr>
          <a:lstStyle/>
          <a:p>
            <a:pPr algn="r"/>
            <a:r>
              <a:rPr lang="en-ZA" sz="2800" b="1" dirty="0" smtClean="0">
                <a:solidFill>
                  <a:schemeClr val="bg1"/>
                </a:solidFill>
                <a:latin typeface="Futura Md BT" panose="020B0602020204020303" pitchFamily="34" charset="0"/>
                <a:cs typeface="Arial" panose="020B0604020202020204" pitchFamily="34" charset="0"/>
              </a:rPr>
              <a:t>EcoClassification</a:t>
            </a:r>
            <a:endParaRPr lang="en-ZA" sz="2800" b="1" dirty="0">
              <a:solidFill>
                <a:schemeClr val="bg1"/>
              </a:solidFill>
              <a:latin typeface="Futura Md BT" panose="020B0602020204020303" pitchFamily="34" charset="0"/>
              <a:cs typeface="Arial" panose="020B0604020202020204" pitchFamily="34" charset="0"/>
            </a:endParaRPr>
          </a:p>
        </p:txBody>
      </p:sp>
      <p:sp>
        <p:nvSpPr>
          <p:cNvPr id="58" name="TextBox 57"/>
          <p:cNvSpPr txBox="1"/>
          <p:nvPr/>
        </p:nvSpPr>
        <p:spPr>
          <a:xfrm>
            <a:off x="81187" y="56130"/>
            <a:ext cx="370075" cy="369332"/>
          </a:xfrm>
          <a:prstGeom prst="rect">
            <a:avLst/>
          </a:prstGeom>
          <a:noFill/>
        </p:spPr>
        <p:txBody>
          <a:bodyPr wrap="square" rtlCol="0">
            <a:spAutoFit/>
          </a:bodyPr>
          <a:lstStyle/>
          <a:p>
            <a:r>
              <a:rPr lang="en-ZA" b="1" dirty="0" smtClean="0"/>
              <a:t>1</a:t>
            </a:r>
            <a:endParaRPr lang="en-ZA" b="1" dirty="0"/>
          </a:p>
        </p:txBody>
      </p:sp>
      <p:sp>
        <p:nvSpPr>
          <p:cNvPr id="59" name="TextBox 58"/>
          <p:cNvSpPr txBox="1"/>
          <p:nvPr/>
        </p:nvSpPr>
        <p:spPr>
          <a:xfrm>
            <a:off x="8622193" y="1547297"/>
            <a:ext cx="370075" cy="369332"/>
          </a:xfrm>
          <a:prstGeom prst="rect">
            <a:avLst/>
          </a:prstGeom>
          <a:noFill/>
        </p:spPr>
        <p:txBody>
          <a:bodyPr wrap="square" rtlCol="0">
            <a:spAutoFit/>
          </a:bodyPr>
          <a:lstStyle/>
          <a:p>
            <a:r>
              <a:rPr lang="en-ZA" b="1" dirty="0" smtClean="0"/>
              <a:t>4</a:t>
            </a:r>
            <a:endParaRPr lang="en-ZA" b="1" dirty="0"/>
          </a:p>
        </p:txBody>
      </p:sp>
      <p:sp>
        <p:nvSpPr>
          <p:cNvPr id="60" name="TextBox 59"/>
          <p:cNvSpPr txBox="1"/>
          <p:nvPr/>
        </p:nvSpPr>
        <p:spPr>
          <a:xfrm>
            <a:off x="8688478" y="690877"/>
            <a:ext cx="370075" cy="369332"/>
          </a:xfrm>
          <a:prstGeom prst="rect">
            <a:avLst/>
          </a:prstGeom>
          <a:noFill/>
        </p:spPr>
        <p:txBody>
          <a:bodyPr wrap="square" rtlCol="0">
            <a:spAutoFit/>
          </a:bodyPr>
          <a:lstStyle/>
          <a:p>
            <a:r>
              <a:rPr lang="en-ZA" b="1" dirty="0"/>
              <a:t>2</a:t>
            </a:r>
          </a:p>
        </p:txBody>
      </p:sp>
      <p:sp>
        <p:nvSpPr>
          <p:cNvPr id="61" name="TextBox 60"/>
          <p:cNvSpPr txBox="1"/>
          <p:nvPr/>
        </p:nvSpPr>
        <p:spPr>
          <a:xfrm>
            <a:off x="81186" y="1194154"/>
            <a:ext cx="370075" cy="369332"/>
          </a:xfrm>
          <a:prstGeom prst="rect">
            <a:avLst/>
          </a:prstGeom>
          <a:noFill/>
        </p:spPr>
        <p:txBody>
          <a:bodyPr wrap="square" rtlCol="0">
            <a:spAutoFit/>
          </a:bodyPr>
          <a:lstStyle/>
          <a:p>
            <a:r>
              <a:rPr lang="en-ZA" b="1" dirty="0" smtClean="0"/>
              <a:t>3</a:t>
            </a:r>
            <a:endParaRPr lang="en-ZA" b="1" dirty="0"/>
          </a:p>
        </p:txBody>
      </p:sp>
      <p:sp>
        <p:nvSpPr>
          <p:cNvPr id="62" name="TextBox 61"/>
          <p:cNvSpPr txBox="1"/>
          <p:nvPr/>
        </p:nvSpPr>
        <p:spPr>
          <a:xfrm>
            <a:off x="8622192" y="2779850"/>
            <a:ext cx="370075" cy="369332"/>
          </a:xfrm>
          <a:prstGeom prst="rect">
            <a:avLst/>
          </a:prstGeom>
          <a:noFill/>
        </p:spPr>
        <p:txBody>
          <a:bodyPr wrap="square" rtlCol="0">
            <a:spAutoFit/>
          </a:bodyPr>
          <a:lstStyle/>
          <a:p>
            <a:r>
              <a:rPr lang="en-ZA" b="1" dirty="0" smtClean="0"/>
              <a:t>5</a:t>
            </a:r>
            <a:endParaRPr lang="en-ZA" b="1" dirty="0"/>
          </a:p>
        </p:txBody>
      </p:sp>
      <p:sp>
        <p:nvSpPr>
          <p:cNvPr id="63" name="TextBox 62"/>
          <p:cNvSpPr txBox="1"/>
          <p:nvPr/>
        </p:nvSpPr>
        <p:spPr>
          <a:xfrm>
            <a:off x="8688478" y="4487569"/>
            <a:ext cx="370075" cy="369332"/>
          </a:xfrm>
          <a:prstGeom prst="rect">
            <a:avLst/>
          </a:prstGeom>
          <a:noFill/>
        </p:spPr>
        <p:txBody>
          <a:bodyPr wrap="square" rtlCol="0">
            <a:spAutoFit/>
          </a:bodyPr>
          <a:lstStyle/>
          <a:p>
            <a:r>
              <a:rPr lang="en-ZA" b="1" dirty="0" smtClean="0"/>
              <a:t>7</a:t>
            </a:r>
            <a:endParaRPr lang="en-ZA" b="1" dirty="0"/>
          </a:p>
        </p:txBody>
      </p:sp>
      <p:sp>
        <p:nvSpPr>
          <p:cNvPr id="64" name="TextBox 63"/>
          <p:cNvSpPr txBox="1"/>
          <p:nvPr/>
        </p:nvSpPr>
        <p:spPr>
          <a:xfrm>
            <a:off x="107584" y="2845171"/>
            <a:ext cx="370075" cy="369332"/>
          </a:xfrm>
          <a:prstGeom prst="rect">
            <a:avLst/>
          </a:prstGeom>
          <a:noFill/>
        </p:spPr>
        <p:txBody>
          <a:bodyPr wrap="square" rtlCol="0">
            <a:spAutoFit/>
          </a:bodyPr>
          <a:lstStyle/>
          <a:p>
            <a:r>
              <a:rPr lang="en-ZA" b="1" dirty="0"/>
              <a:t>6</a:t>
            </a:r>
          </a:p>
        </p:txBody>
      </p:sp>
      <p:sp>
        <p:nvSpPr>
          <p:cNvPr id="65" name="TextBox 64"/>
          <p:cNvSpPr txBox="1"/>
          <p:nvPr/>
        </p:nvSpPr>
        <p:spPr>
          <a:xfrm>
            <a:off x="81185" y="5463497"/>
            <a:ext cx="370075" cy="369332"/>
          </a:xfrm>
          <a:prstGeom prst="rect">
            <a:avLst/>
          </a:prstGeom>
          <a:noFill/>
        </p:spPr>
        <p:txBody>
          <a:bodyPr wrap="square" rtlCol="0">
            <a:spAutoFit/>
          </a:bodyPr>
          <a:lstStyle/>
          <a:p>
            <a:r>
              <a:rPr lang="en-ZA" b="1" dirty="0" smtClean="0"/>
              <a:t>8</a:t>
            </a:r>
            <a:endParaRPr lang="en-ZA" b="1" dirty="0"/>
          </a:p>
        </p:txBody>
      </p:sp>
      <p:grpSp>
        <p:nvGrpSpPr>
          <p:cNvPr id="66" name="Group 65"/>
          <p:cNvGrpSpPr/>
          <p:nvPr/>
        </p:nvGrpSpPr>
        <p:grpSpPr>
          <a:xfrm>
            <a:off x="3898932" y="863374"/>
            <a:ext cx="1088246" cy="5482755"/>
            <a:chOff x="3898932" y="863374"/>
            <a:chExt cx="1088246" cy="5482755"/>
          </a:xfrm>
        </p:grpSpPr>
        <p:sp>
          <p:nvSpPr>
            <p:cNvPr id="67" name="Oval 66"/>
            <p:cNvSpPr/>
            <p:nvPr/>
          </p:nvSpPr>
          <p:spPr>
            <a:xfrm>
              <a:off x="4854829" y="6141592"/>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8" name="Oval 67"/>
            <p:cNvSpPr/>
            <p:nvPr/>
          </p:nvSpPr>
          <p:spPr>
            <a:xfrm>
              <a:off x="4325633" y="4035074"/>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9" name="Oval 68"/>
            <p:cNvSpPr/>
            <p:nvPr/>
          </p:nvSpPr>
          <p:spPr>
            <a:xfrm>
              <a:off x="3898932" y="2704149"/>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0" name="Oval 69"/>
            <p:cNvSpPr/>
            <p:nvPr/>
          </p:nvSpPr>
          <p:spPr>
            <a:xfrm>
              <a:off x="4835036" y="5221273"/>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1" name="Oval 70"/>
            <p:cNvSpPr/>
            <p:nvPr/>
          </p:nvSpPr>
          <p:spPr>
            <a:xfrm>
              <a:off x="4134282" y="863374"/>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2" name="Oval 71"/>
            <p:cNvSpPr/>
            <p:nvPr/>
          </p:nvSpPr>
          <p:spPr>
            <a:xfrm>
              <a:off x="3994892" y="1029805"/>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3" name="Oval 72"/>
            <p:cNvSpPr/>
            <p:nvPr/>
          </p:nvSpPr>
          <p:spPr>
            <a:xfrm>
              <a:off x="4212890" y="4216129"/>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4" name="Oval 73"/>
            <p:cNvSpPr/>
            <p:nvPr/>
          </p:nvSpPr>
          <p:spPr>
            <a:xfrm>
              <a:off x="4388706" y="3093370"/>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40710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2278205"/>
              </p:ext>
            </p:extLst>
          </p:nvPr>
        </p:nvGraphicFramePr>
        <p:xfrm>
          <a:off x="71253" y="463534"/>
          <a:ext cx="9001495" cy="6096000"/>
        </p:xfrm>
        <a:graphic>
          <a:graphicData uri="http://schemas.openxmlformats.org/drawingml/2006/table">
            <a:tbl>
              <a:tblPr firstRow="1" bandRow="1">
                <a:tableStyleId>{5C22544A-7EE6-4342-B048-85BDC9FD1C3A}</a:tableStyleId>
              </a:tblPr>
              <a:tblGrid>
                <a:gridCol w="2303187"/>
                <a:gridCol w="2018805"/>
                <a:gridCol w="1520042"/>
                <a:gridCol w="1816924"/>
                <a:gridCol w="1342537"/>
              </a:tblGrid>
              <a:tr h="370840">
                <a:tc>
                  <a:txBody>
                    <a:bodyPr/>
                    <a:lstStyle/>
                    <a:p>
                      <a:endParaRPr lang="en-ZA" sz="24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ZA" sz="2400" dirty="0" smtClean="0">
                          <a:solidFill>
                            <a:schemeClr val="tx1"/>
                          </a:solidFill>
                        </a:rPr>
                        <a:t>DRIVERS</a:t>
                      </a:r>
                      <a:endParaRPr lang="en-ZA" sz="24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ZA"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ZA"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ZA" sz="240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marL="0" algn="ctr" defTabSz="914400" rtl="0" eaLnBrk="1" latinLnBrk="0" hangingPunct="1"/>
                      <a:r>
                        <a:rPr lang="en-ZA" sz="2400" b="1" kern="1200" dirty="0" smtClean="0">
                          <a:solidFill>
                            <a:schemeClr val="tx1"/>
                          </a:solidFill>
                          <a:latin typeface="+mn-lt"/>
                          <a:ea typeface="+mn-ea"/>
                          <a:cs typeface="+mn-cs"/>
                        </a:rPr>
                        <a:t>SCENARIOS</a:t>
                      </a:r>
                      <a:endParaRPr lang="en-ZA" sz="2400" b="1" kern="1200" dirty="0">
                        <a:solidFill>
                          <a:schemeClr val="tx1"/>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ZA" sz="2400" b="1" dirty="0" smtClean="0">
                          <a:solidFill>
                            <a:schemeClr val="tx1"/>
                          </a:solidFill>
                        </a:rPr>
                        <a:t>Dam raising</a:t>
                      </a:r>
                      <a:endParaRPr lang="en-ZA" sz="2400" b="1"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2400" b="1" dirty="0" smtClean="0">
                          <a:solidFill>
                            <a:schemeClr val="tx1"/>
                          </a:solidFill>
                        </a:rPr>
                        <a:t>Increased irrigation</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2400" b="1" dirty="0" smtClean="0">
                          <a:solidFill>
                            <a:schemeClr val="tx1"/>
                          </a:solidFill>
                        </a:rPr>
                        <a:t>Increased waste</a:t>
                      </a:r>
                      <a:r>
                        <a:rPr lang="en-ZA" sz="2400" b="1" baseline="0" dirty="0" smtClean="0">
                          <a:solidFill>
                            <a:schemeClr val="tx1"/>
                          </a:solidFill>
                        </a:rPr>
                        <a:t> water</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2400" b="1" dirty="0" smtClean="0">
                          <a:solidFill>
                            <a:schemeClr val="tx1"/>
                          </a:solidFill>
                        </a:rPr>
                        <a:t>EWR release</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r>
              <a:tr h="370840">
                <a:tc>
                  <a:txBody>
                    <a:bodyPr/>
                    <a:lstStyle/>
                    <a:p>
                      <a:pPr algn="ctr"/>
                      <a:r>
                        <a:rPr lang="en-ZA" sz="2400" b="1" dirty="0" smtClean="0">
                          <a:solidFill>
                            <a:schemeClr val="tx1"/>
                          </a:solidFill>
                        </a:rPr>
                        <a:t>A</a:t>
                      </a:r>
                      <a:endParaRPr lang="en-ZA"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ZA" sz="3600" dirty="0" smtClean="0">
                          <a:solidFill>
                            <a:schemeClr val="tx1"/>
                          </a:solidFill>
                          <a:sym typeface="Wingdings"/>
                        </a:rPr>
                        <a:t></a:t>
                      </a:r>
                      <a:r>
                        <a:rPr lang="en-ZA" sz="2200" dirty="0" smtClean="0">
                          <a:solidFill>
                            <a:schemeClr val="tx1"/>
                          </a:solidFill>
                          <a:sym typeface="Wingdings"/>
                        </a:rPr>
                        <a:t> Release</a:t>
                      </a:r>
                      <a:r>
                        <a:rPr lang="en-ZA" sz="2200" baseline="0" dirty="0" smtClean="0">
                          <a:solidFill>
                            <a:schemeClr val="tx1"/>
                          </a:solidFill>
                          <a:sym typeface="Wingdings"/>
                        </a:rPr>
                        <a:t> down river</a:t>
                      </a:r>
                      <a:endParaRPr lang="en-ZA" sz="36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endParaRPr lang="en-ZA" sz="3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endParaRPr lang="en-ZA" sz="3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4000" dirty="0" smtClean="0">
                          <a:solidFill>
                            <a:schemeClr val="tx1"/>
                          </a:solidFill>
                          <a:sym typeface="Wingdings"/>
                        </a:rPr>
                        <a:t></a:t>
                      </a:r>
                      <a:endParaRPr lang="en-ZA" sz="40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ZA" sz="2400" b="1" dirty="0" smtClean="0">
                          <a:solidFill>
                            <a:schemeClr val="tx1"/>
                          </a:solidFill>
                        </a:rPr>
                        <a:t>B</a:t>
                      </a:r>
                      <a:endParaRPr lang="en-ZA"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smtClean="0">
                          <a:solidFill>
                            <a:schemeClr val="tx1"/>
                          </a:solidFill>
                          <a:sym typeface="Wingdings"/>
                        </a:rPr>
                        <a:t></a:t>
                      </a:r>
                      <a:endParaRPr lang="en-ZA" sz="4000" dirty="0" smtClean="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smtClean="0">
                          <a:solidFill>
                            <a:schemeClr val="tx1"/>
                          </a:solidFill>
                          <a:sym typeface="Wingdings"/>
                        </a:rPr>
                        <a:t></a:t>
                      </a:r>
                      <a:endParaRPr lang="en-ZA" sz="4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tx1"/>
                          </a:solidFill>
                        </a:rPr>
                        <a:t>Re-use</a:t>
                      </a:r>
                      <a:endParaRPr lang="en-Z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endParaRPr lang="en-ZA" sz="3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ZA" sz="2400" b="1" dirty="0" smtClean="0">
                          <a:solidFill>
                            <a:schemeClr val="tx1"/>
                          </a:solidFill>
                        </a:rPr>
                        <a:t>C</a:t>
                      </a:r>
                      <a:endParaRPr lang="en-ZA"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400" kern="1200" dirty="0" smtClean="0">
                          <a:solidFill>
                            <a:schemeClr val="tx1"/>
                          </a:solidFill>
                          <a:latin typeface="+mn-lt"/>
                          <a:ea typeface="+mn-ea"/>
                          <a:cs typeface="+mn-cs"/>
                          <a:sym typeface="Wingdings"/>
                        </a:rPr>
                        <a:t>; </a:t>
                      </a:r>
                      <a:r>
                        <a:rPr lang="en-ZA" sz="2200" kern="1200" dirty="0" smtClean="0">
                          <a:solidFill>
                            <a:schemeClr val="tx1"/>
                          </a:solidFill>
                          <a:latin typeface="+mn-lt"/>
                          <a:ea typeface="+mn-ea"/>
                          <a:cs typeface="+mn-cs"/>
                          <a:sym typeface="Wingdings"/>
                        </a:rPr>
                        <a:t>enlarge pipe</a:t>
                      </a:r>
                      <a:r>
                        <a:rPr lang="en-ZA" sz="2200" kern="1200" baseline="0" dirty="0" smtClean="0">
                          <a:solidFill>
                            <a:schemeClr val="tx1"/>
                          </a:solidFill>
                          <a:latin typeface="+mn-lt"/>
                          <a:ea typeface="+mn-ea"/>
                          <a:cs typeface="+mn-cs"/>
                          <a:sym typeface="Wingdings"/>
                        </a:rPr>
                        <a:t> &amp; canal</a:t>
                      </a:r>
                      <a:endParaRPr lang="en-ZA" sz="2200" kern="1200" dirty="0" smtClean="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endParaRPr lang="en-ZA" sz="3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200" kern="1200" dirty="0" smtClean="0">
                          <a:solidFill>
                            <a:schemeClr val="tx1"/>
                          </a:solidFill>
                          <a:latin typeface="+mn-lt"/>
                          <a:ea typeface="+mn-ea"/>
                          <a:cs typeface="+mn-cs"/>
                          <a:sym typeface="Wingdings"/>
                        </a:rPr>
                        <a:t>Sea outfall</a:t>
                      </a:r>
                      <a:endParaRPr lang="en-ZA"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200" kern="1200" dirty="0" smtClean="0">
                          <a:solidFill>
                            <a:schemeClr val="tx1"/>
                          </a:solidFill>
                          <a:latin typeface="+mn-lt"/>
                          <a:ea typeface="+mn-ea"/>
                          <a:cs typeface="+mn-cs"/>
                          <a:sym typeface="Wingdings"/>
                        </a:rPr>
                        <a:t>-10% droughts</a:t>
                      </a:r>
                      <a:endParaRPr lang="en-ZA"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9808">
                <a:tc>
                  <a:txBody>
                    <a:bodyPr/>
                    <a:lstStyle/>
                    <a:p>
                      <a:pPr algn="ctr"/>
                      <a:r>
                        <a:rPr lang="en-ZA" sz="2400" b="1" dirty="0" smtClean="0">
                          <a:solidFill>
                            <a:schemeClr val="tx1"/>
                          </a:solidFill>
                        </a:rPr>
                        <a:t>D</a:t>
                      </a:r>
                      <a:endParaRPr lang="en-ZA"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400" kern="1200" smtClean="0">
                          <a:solidFill>
                            <a:schemeClr val="tx1"/>
                          </a:solidFill>
                          <a:latin typeface="+mn-lt"/>
                          <a:ea typeface="+mn-ea"/>
                          <a:cs typeface="+mn-cs"/>
                          <a:sym typeface="Wingdings"/>
                        </a:rPr>
                        <a:t>; Use existing canal (fix problems)</a:t>
                      </a:r>
                      <a:endParaRPr lang="en-ZA" sz="2200" kern="1200" dirty="0" smtClean="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200" kern="1200" smtClean="0">
                          <a:solidFill>
                            <a:schemeClr val="tx1"/>
                          </a:solidFill>
                          <a:latin typeface="+mn-lt"/>
                          <a:ea typeface="+mn-ea"/>
                          <a:cs typeface="+mn-cs"/>
                          <a:sym typeface="Wingdings"/>
                        </a:rPr>
                        <a:t>-30%. </a:t>
                      </a:r>
                      <a:r>
                        <a:rPr lang="en-ZA" sz="2000" kern="1200" smtClean="0">
                          <a:solidFill>
                            <a:schemeClr val="tx1"/>
                          </a:solidFill>
                          <a:latin typeface="+mn-lt"/>
                          <a:ea typeface="+mn-ea"/>
                          <a:cs typeface="+mn-cs"/>
                          <a:sym typeface="Wingdings"/>
                        </a:rPr>
                        <a:t>Release additional water</a:t>
                      </a:r>
                      <a:r>
                        <a:rPr lang="en-ZA" sz="2000" kern="1200" baseline="0" smtClean="0">
                          <a:solidFill>
                            <a:schemeClr val="tx1"/>
                          </a:solidFill>
                          <a:latin typeface="+mn-lt"/>
                          <a:ea typeface="+mn-ea"/>
                          <a:cs typeface="+mn-cs"/>
                          <a:sym typeface="Wingdings"/>
                        </a:rPr>
                        <a:t> </a:t>
                      </a:r>
                      <a:r>
                        <a:rPr lang="en-ZA" sz="2000" kern="1200" smtClean="0">
                          <a:solidFill>
                            <a:schemeClr val="tx1"/>
                          </a:solidFill>
                          <a:latin typeface="+mn-lt"/>
                          <a:ea typeface="+mn-ea"/>
                          <a:cs typeface="+mn-cs"/>
                          <a:sym typeface="Wingdings"/>
                        </a:rPr>
                        <a:t>DS </a:t>
                      </a:r>
                      <a:r>
                        <a:rPr lang="en-ZA" sz="2000" kern="1200" baseline="0" smtClean="0">
                          <a:solidFill>
                            <a:schemeClr val="tx1"/>
                          </a:solidFill>
                          <a:latin typeface="+mn-lt"/>
                          <a:ea typeface="+mn-ea"/>
                          <a:cs typeface="+mn-cs"/>
                          <a:sym typeface="Wingdings"/>
                        </a:rPr>
                        <a:t>with EWR seasonality</a:t>
                      </a:r>
                      <a:endParaRPr lang="en-ZA" sz="2000" kern="120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endParaRPr lang="en-ZA"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kern="1200" dirty="0" smtClean="0">
                          <a:solidFill>
                            <a:schemeClr val="tx1"/>
                          </a:solidFill>
                          <a:latin typeface="+mn-lt"/>
                          <a:ea typeface="+mn-ea"/>
                          <a:cs typeface="+mn-cs"/>
                          <a:sym typeface="Wingdings"/>
                        </a:rPr>
                        <a:t></a:t>
                      </a:r>
                      <a:r>
                        <a:rPr lang="en-ZA" sz="2200" kern="1200" dirty="0" smtClean="0">
                          <a:solidFill>
                            <a:schemeClr val="tx1"/>
                          </a:solidFill>
                          <a:latin typeface="+mn-lt"/>
                          <a:ea typeface="+mn-ea"/>
                          <a:cs typeface="+mn-cs"/>
                          <a:sym typeface="Wingdings"/>
                        </a:rPr>
                        <a:t>-10% droughts</a:t>
                      </a:r>
                      <a:endParaRPr lang="en-ZA"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1246909" y="23751"/>
            <a:ext cx="6590805"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cs typeface="Arial" panose="020B0604020202020204" pitchFamily="34" charset="0"/>
              </a:rPr>
              <a:t>Scenario description:  Matrix</a:t>
            </a:r>
            <a:endParaRPr lang="en-ZA" sz="2400" b="1" dirty="0">
              <a:solidFill>
                <a:schemeClr val="bg1"/>
              </a:solidFill>
              <a:latin typeface="Futura Md BT" panose="020B0602020204020303" pitchFamily="34" charset="0"/>
              <a:cs typeface="Arial" panose="020B0604020202020204" pitchFamily="34" charset="0"/>
            </a:endParaRPr>
          </a:p>
        </p:txBody>
      </p:sp>
    </p:spTree>
    <p:extLst>
      <p:ext uri="{BB962C8B-B14F-4D97-AF65-F5344CB8AC3E}">
        <p14:creationId xmlns:p14="http://schemas.microsoft.com/office/powerpoint/2010/main" val="164773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09" y="23751"/>
            <a:ext cx="6590805"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cs typeface="Arial" panose="020B0604020202020204" pitchFamily="34" charset="0"/>
              </a:rPr>
              <a:t>Scenario description</a:t>
            </a:r>
            <a:endParaRPr lang="en-ZA" sz="2400" b="1" dirty="0">
              <a:solidFill>
                <a:schemeClr val="bg1"/>
              </a:solidFill>
              <a:latin typeface="Futura Md BT" panose="020B0602020204020303" pitchFamily="34" charset="0"/>
              <a:cs typeface="Arial" panose="020B0604020202020204" pitchFamily="34" charset="0"/>
            </a:endParaRPr>
          </a:p>
        </p:txBody>
      </p:sp>
      <p:sp>
        <p:nvSpPr>
          <p:cNvPr id="3" name="TextBox 2"/>
          <p:cNvSpPr txBox="1"/>
          <p:nvPr/>
        </p:nvSpPr>
        <p:spPr>
          <a:xfrm>
            <a:off x="-1" y="895296"/>
            <a:ext cx="9118600" cy="954107"/>
          </a:xfrm>
          <a:prstGeom prst="rect">
            <a:avLst/>
          </a:prstGeom>
          <a:solidFill>
            <a:schemeClr val="bg1"/>
          </a:solidFill>
        </p:spPr>
        <p:txBody>
          <a:bodyPr wrap="square" rtlCol="0">
            <a:spAutoFit/>
          </a:bodyPr>
          <a:lstStyle/>
          <a:p>
            <a:pPr defTabSz="457200" fontAlgn="base">
              <a:spcBef>
                <a:spcPct val="0"/>
              </a:spcBef>
              <a:spcAft>
                <a:spcPct val="0"/>
              </a:spcAft>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196711"/>
              </p:ext>
            </p:extLst>
          </p:nvPr>
        </p:nvGraphicFramePr>
        <p:xfrm>
          <a:off x="236680" y="711978"/>
          <a:ext cx="8645237" cy="5821680"/>
        </p:xfrm>
        <a:graphic>
          <a:graphicData uri="http://schemas.openxmlformats.org/drawingml/2006/table">
            <a:tbl>
              <a:tblPr firstRow="1" bandRow="1">
                <a:tableStyleId>{5C22544A-7EE6-4342-B048-85BDC9FD1C3A}</a:tableStyleId>
              </a:tblPr>
              <a:tblGrid>
                <a:gridCol w="677720"/>
                <a:gridCol w="7967517"/>
              </a:tblGrid>
              <a:tr h="370840">
                <a:tc>
                  <a:txBody>
                    <a:bodyPr/>
                    <a:lstStyle/>
                    <a:p>
                      <a:r>
                        <a:rPr lang="en-ZA" sz="2200" dirty="0" smtClean="0">
                          <a:solidFill>
                            <a:schemeClr val="tx1"/>
                          </a:solidFill>
                          <a:latin typeface="Futura Md BT" panose="020B0602020204020303" pitchFamily="34" charset="0"/>
                        </a:rPr>
                        <a:t>SC</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2200" dirty="0" smtClean="0">
                          <a:solidFill>
                            <a:schemeClr val="tx1"/>
                          </a:solidFill>
                          <a:latin typeface="Futura Md BT" panose="020B0602020204020303" pitchFamily="34" charset="0"/>
                        </a:rPr>
                        <a:t>Description</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ZA" sz="2200" dirty="0" smtClean="0">
                          <a:solidFill>
                            <a:schemeClr val="tx1"/>
                          </a:solidFill>
                          <a:latin typeface="Futura Md BT" panose="020B0602020204020303" pitchFamily="34" charset="0"/>
                        </a:rPr>
                        <a:t>A</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2200" dirty="0" smtClean="0">
                          <a:solidFill>
                            <a:schemeClr val="tx1"/>
                          </a:solidFill>
                          <a:latin typeface="Futura Md BT" panose="020B0602020204020303" pitchFamily="34" charset="0"/>
                        </a:rPr>
                        <a:t>Dam is raised and</a:t>
                      </a:r>
                      <a:r>
                        <a:rPr lang="en-ZA" sz="2200" baseline="0" dirty="0" smtClean="0">
                          <a:solidFill>
                            <a:schemeClr val="tx1"/>
                          </a:solidFill>
                          <a:latin typeface="Futura Md BT" panose="020B0602020204020303" pitchFamily="34" charset="0"/>
                        </a:rPr>
                        <a:t> water released down river (canal obsolete).  Increased irrigation to maximum potential.  Waste water release in estuary increased.  No EWR releases</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ZA" sz="2200" dirty="0" smtClean="0">
                          <a:solidFill>
                            <a:schemeClr val="tx1"/>
                          </a:solidFill>
                          <a:latin typeface="Futura Md BT" panose="020B0602020204020303" pitchFamily="34" charset="0"/>
                        </a:rPr>
                        <a:t>B</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2200" dirty="0" smtClean="0">
                          <a:solidFill>
                            <a:schemeClr val="tx1"/>
                          </a:solidFill>
                          <a:latin typeface="Futura Md BT" panose="020B0602020204020303" pitchFamily="34" charset="0"/>
                        </a:rPr>
                        <a:t>Status</a:t>
                      </a:r>
                      <a:r>
                        <a:rPr lang="en-ZA" sz="2200" baseline="0" dirty="0" smtClean="0">
                          <a:solidFill>
                            <a:schemeClr val="tx1"/>
                          </a:solidFill>
                          <a:latin typeface="Futura Md BT" panose="020B0602020204020303" pitchFamily="34" charset="0"/>
                        </a:rPr>
                        <a:t> quo maintain but current waste water is re-used (i.e. decreased flow and better quality into estuary)</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ZA" sz="2200" dirty="0" smtClean="0">
                          <a:solidFill>
                            <a:schemeClr val="tx1"/>
                          </a:solidFill>
                          <a:latin typeface="Futura Md BT" panose="020B0602020204020303" pitchFamily="34" charset="0"/>
                        </a:rPr>
                        <a:t>C</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2200" dirty="0" smtClean="0">
                          <a:solidFill>
                            <a:schemeClr val="tx1"/>
                          </a:solidFill>
                          <a:latin typeface="Futura Md BT" panose="020B0602020204020303" pitchFamily="34" charset="0"/>
                        </a:rPr>
                        <a:t>Dam is raised,</a:t>
                      </a:r>
                      <a:r>
                        <a:rPr lang="en-ZA" sz="2200" baseline="0" dirty="0" smtClean="0">
                          <a:solidFill>
                            <a:schemeClr val="tx1"/>
                          </a:solidFill>
                          <a:latin typeface="Futura Md BT" panose="020B0602020204020303" pitchFamily="34" charset="0"/>
                        </a:rPr>
                        <a:t> canal and pipe enlarged so river not used as a conduit.  Increased irrigation and increased waste water, but conveyed into marine system (sea outfall).  EWRs are released for the REC but the droughts are decreased by 10%.</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ZA" sz="2200" dirty="0" smtClean="0">
                          <a:solidFill>
                            <a:schemeClr val="tx1"/>
                          </a:solidFill>
                          <a:latin typeface="Futura Md BT" panose="020B0602020204020303" pitchFamily="34" charset="0"/>
                        </a:rPr>
                        <a:t>D</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2200" smtClean="0">
                          <a:solidFill>
                            <a:schemeClr val="tx1"/>
                          </a:solidFill>
                          <a:latin typeface="Futura Md BT" panose="020B0602020204020303" pitchFamily="34" charset="0"/>
                        </a:rPr>
                        <a:t>Dam is raised</a:t>
                      </a:r>
                      <a:r>
                        <a:rPr lang="en-ZA" sz="2200" baseline="0" smtClean="0">
                          <a:solidFill>
                            <a:schemeClr val="tx1"/>
                          </a:solidFill>
                          <a:latin typeface="Futura Md BT" panose="020B0602020204020303" pitchFamily="34" charset="0"/>
                        </a:rPr>
                        <a:t> and existing canal system fixed.  For the additional irrigation (cut to 30% from the maximum potential), the water is released downstream in the river, but with some seasonality built in. Increased waste water into estuary.  EWR releases for REC but droughts decreased by 10%.</a:t>
                      </a:r>
                      <a:endParaRPr lang="en-ZA" sz="2200" dirty="0">
                        <a:solidFill>
                          <a:schemeClr val="tx1"/>
                        </a:solidFill>
                        <a:latin typeface="Futura Md BT" panose="020B06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2238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68411" y="-30193"/>
            <a:ext cx="4116547" cy="400110"/>
          </a:xfrm>
          <a:prstGeom prst="rect">
            <a:avLst/>
          </a:prstGeom>
          <a:noFill/>
        </p:spPr>
        <p:txBody>
          <a:bodyPr wrap="square" rtlCol="0">
            <a:spAutoFit/>
          </a:bodyPr>
          <a:lstStyle/>
          <a:p>
            <a:pPr algn="ctr"/>
            <a:r>
              <a:rPr lang="en-ZA" sz="2000" b="1" dirty="0" smtClean="0">
                <a:solidFill>
                  <a:schemeClr val="bg1"/>
                </a:solidFill>
                <a:latin typeface="Futura Md BT" panose="020B0602020204020303" pitchFamily="34" charset="0"/>
                <a:cs typeface="Arial" panose="020B0604020202020204" pitchFamily="34" charset="0"/>
              </a:rPr>
              <a:t>ECOLOGICAL CONSEQUENCES</a:t>
            </a:r>
            <a:endParaRPr lang="en-ZA" sz="2000" b="1" dirty="0">
              <a:solidFill>
                <a:schemeClr val="bg1"/>
              </a:solidFill>
              <a:latin typeface="Futura Md BT" panose="020B0602020204020303" pitchFamily="34" charset="0"/>
              <a:cs typeface="Arial" panose="020B0604020202020204" pitchFamily="34" charset="0"/>
            </a:endParaRPr>
          </a:p>
        </p:txBody>
      </p:sp>
      <p:sp>
        <p:nvSpPr>
          <p:cNvPr id="45" name="TextBox 44"/>
          <p:cNvSpPr txBox="1"/>
          <p:nvPr/>
        </p:nvSpPr>
        <p:spPr>
          <a:xfrm>
            <a:off x="81187" y="56130"/>
            <a:ext cx="370075" cy="369332"/>
          </a:xfrm>
          <a:prstGeom prst="rect">
            <a:avLst/>
          </a:prstGeom>
          <a:noFill/>
        </p:spPr>
        <p:txBody>
          <a:bodyPr wrap="square" rtlCol="0">
            <a:spAutoFit/>
          </a:bodyPr>
          <a:lstStyle/>
          <a:p>
            <a:r>
              <a:rPr lang="en-ZA" b="1" dirty="0" smtClean="0"/>
              <a:t>1</a:t>
            </a:r>
            <a:endParaRPr lang="en-ZA" b="1" dirty="0"/>
          </a:p>
        </p:txBody>
      </p:sp>
      <p:grpSp>
        <p:nvGrpSpPr>
          <p:cNvPr id="62" name="Group 61"/>
          <p:cNvGrpSpPr/>
          <p:nvPr/>
        </p:nvGrpSpPr>
        <p:grpSpPr>
          <a:xfrm>
            <a:off x="2914053" y="98924"/>
            <a:ext cx="3410794" cy="6778446"/>
            <a:chOff x="165467" y="103208"/>
            <a:chExt cx="3410794" cy="6778446"/>
          </a:xfrm>
        </p:grpSpPr>
        <p:sp>
          <p:nvSpPr>
            <p:cNvPr id="63" name="Freeform 62"/>
            <p:cNvSpPr/>
            <p:nvPr/>
          </p:nvSpPr>
          <p:spPr>
            <a:xfrm>
              <a:off x="1120261" y="3298847"/>
              <a:ext cx="1290276" cy="1297226"/>
            </a:xfrm>
            <a:custGeom>
              <a:avLst/>
              <a:gdLst>
                <a:gd name="connsiteX0" fmla="*/ 22739 w 1290276"/>
                <a:gd name="connsiteY0" fmla="*/ 298595 h 1297226"/>
                <a:gd name="connsiteX1" fmla="*/ 118992 w 1290276"/>
                <a:gd name="connsiteY1" fmla="*/ 9837 h 1297226"/>
                <a:gd name="connsiteX2" fmla="*/ 443844 w 1290276"/>
                <a:gd name="connsiteY2" fmla="*/ 82027 h 1297226"/>
                <a:gd name="connsiteX3" fmla="*/ 684476 w 1290276"/>
                <a:gd name="connsiteY3" fmla="*/ 226406 h 1297226"/>
                <a:gd name="connsiteX4" fmla="*/ 1069486 w 1290276"/>
                <a:gd name="connsiteY4" fmla="*/ 202342 h 1297226"/>
                <a:gd name="connsiteX5" fmla="*/ 1286055 w 1290276"/>
                <a:gd name="connsiteY5" fmla="*/ 394848 h 1297226"/>
                <a:gd name="connsiteX6" fmla="*/ 1213865 w 1290276"/>
                <a:gd name="connsiteY6" fmla="*/ 731732 h 1297226"/>
                <a:gd name="connsiteX7" fmla="*/ 1225897 w 1290276"/>
                <a:gd name="connsiteY7" fmla="*/ 876111 h 1297226"/>
                <a:gd name="connsiteX8" fmla="*/ 1261992 w 1290276"/>
                <a:gd name="connsiteY8" fmla="*/ 972364 h 1297226"/>
                <a:gd name="connsiteX9" fmla="*/ 1225897 w 1290276"/>
                <a:gd name="connsiteY9" fmla="*/ 1116742 h 1297226"/>
                <a:gd name="connsiteX10" fmla="*/ 1105581 w 1290276"/>
                <a:gd name="connsiteY10" fmla="*/ 1152837 h 1297226"/>
                <a:gd name="connsiteX11" fmla="*/ 1033392 w 1290276"/>
                <a:gd name="connsiteY11" fmla="*/ 1249090 h 1297226"/>
                <a:gd name="connsiteX12" fmla="*/ 744634 w 1290276"/>
                <a:gd name="connsiteY12" fmla="*/ 1297216 h 1297226"/>
                <a:gd name="connsiteX13" fmla="*/ 467907 w 1290276"/>
                <a:gd name="connsiteY13" fmla="*/ 1249090 h 1297226"/>
                <a:gd name="connsiteX14" fmla="*/ 287434 w 1290276"/>
                <a:gd name="connsiteY14" fmla="*/ 996427 h 1297226"/>
                <a:gd name="connsiteX15" fmla="*/ 287434 w 1290276"/>
                <a:gd name="connsiteY15" fmla="*/ 743764 h 1297226"/>
                <a:gd name="connsiteX16" fmla="*/ 155086 w 1290276"/>
                <a:gd name="connsiteY16" fmla="*/ 563290 h 1297226"/>
                <a:gd name="connsiteX17" fmla="*/ 10707 w 1290276"/>
                <a:gd name="connsiteY17" fmla="*/ 358753 h 1297226"/>
                <a:gd name="connsiteX18" fmla="*/ 22739 w 1290276"/>
                <a:gd name="connsiteY18" fmla="*/ 298595 h 129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276" h="1297226">
                  <a:moveTo>
                    <a:pt x="22739" y="298595"/>
                  </a:moveTo>
                  <a:cubicBezTo>
                    <a:pt x="40786" y="240442"/>
                    <a:pt x="48808" y="45932"/>
                    <a:pt x="118992" y="9837"/>
                  </a:cubicBezTo>
                  <a:cubicBezTo>
                    <a:pt x="189176" y="-26258"/>
                    <a:pt x="349597" y="45932"/>
                    <a:pt x="443844" y="82027"/>
                  </a:cubicBezTo>
                  <a:cubicBezTo>
                    <a:pt x="538091" y="118122"/>
                    <a:pt x="580202" y="206353"/>
                    <a:pt x="684476" y="226406"/>
                  </a:cubicBezTo>
                  <a:cubicBezTo>
                    <a:pt x="788750" y="246458"/>
                    <a:pt x="969223" y="174268"/>
                    <a:pt x="1069486" y="202342"/>
                  </a:cubicBezTo>
                  <a:cubicBezTo>
                    <a:pt x="1169749" y="230416"/>
                    <a:pt x="1261992" y="306616"/>
                    <a:pt x="1286055" y="394848"/>
                  </a:cubicBezTo>
                  <a:cubicBezTo>
                    <a:pt x="1310118" y="483080"/>
                    <a:pt x="1223891" y="651522"/>
                    <a:pt x="1213865" y="731732"/>
                  </a:cubicBezTo>
                  <a:cubicBezTo>
                    <a:pt x="1203839" y="811942"/>
                    <a:pt x="1217876" y="836006"/>
                    <a:pt x="1225897" y="876111"/>
                  </a:cubicBezTo>
                  <a:cubicBezTo>
                    <a:pt x="1233918" y="916216"/>
                    <a:pt x="1261992" y="932259"/>
                    <a:pt x="1261992" y="972364"/>
                  </a:cubicBezTo>
                  <a:cubicBezTo>
                    <a:pt x="1261992" y="1012469"/>
                    <a:pt x="1251965" y="1086663"/>
                    <a:pt x="1225897" y="1116742"/>
                  </a:cubicBezTo>
                  <a:cubicBezTo>
                    <a:pt x="1199829" y="1146821"/>
                    <a:pt x="1137665" y="1130779"/>
                    <a:pt x="1105581" y="1152837"/>
                  </a:cubicBezTo>
                  <a:cubicBezTo>
                    <a:pt x="1073497" y="1174895"/>
                    <a:pt x="1093550" y="1225027"/>
                    <a:pt x="1033392" y="1249090"/>
                  </a:cubicBezTo>
                  <a:cubicBezTo>
                    <a:pt x="973234" y="1273153"/>
                    <a:pt x="838881" y="1297216"/>
                    <a:pt x="744634" y="1297216"/>
                  </a:cubicBezTo>
                  <a:cubicBezTo>
                    <a:pt x="650387" y="1297216"/>
                    <a:pt x="544107" y="1299221"/>
                    <a:pt x="467907" y="1249090"/>
                  </a:cubicBezTo>
                  <a:cubicBezTo>
                    <a:pt x="391707" y="1198959"/>
                    <a:pt x="317513" y="1080648"/>
                    <a:pt x="287434" y="996427"/>
                  </a:cubicBezTo>
                  <a:cubicBezTo>
                    <a:pt x="257355" y="912206"/>
                    <a:pt x="309492" y="815954"/>
                    <a:pt x="287434" y="743764"/>
                  </a:cubicBezTo>
                  <a:cubicBezTo>
                    <a:pt x="265376" y="671575"/>
                    <a:pt x="201207" y="627458"/>
                    <a:pt x="155086" y="563290"/>
                  </a:cubicBezTo>
                  <a:cubicBezTo>
                    <a:pt x="108965" y="499122"/>
                    <a:pt x="32765" y="410890"/>
                    <a:pt x="10707" y="358753"/>
                  </a:cubicBezTo>
                  <a:cubicBezTo>
                    <a:pt x="-11351" y="306616"/>
                    <a:pt x="4692" y="356748"/>
                    <a:pt x="22739" y="298595"/>
                  </a:cubicBezTo>
                  <a:close/>
                </a:path>
              </a:pathLst>
            </a:cu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Freeform 63"/>
            <p:cNvSpPr/>
            <p:nvPr/>
          </p:nvSpPr>
          <p:spPr>
            <a:xfrm>
              <a:off x="1094873" y="156411"/>
              <a:ext cx="1215189" cy="6364706"/>
            </a:xfrm>
            <a:custGeom>
              <a:avLst/>
              <a:gdLst>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70810 w 1215189"/>
                <a:gd name="connsiteY120" fmla="*/ 6039853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58779 w 1215189"/>
                <a:gd name="connsiteY121"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58779 w 1215189"/>
                <a:gd name="connsiteY122"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21603 w 1215189"/>
                <a:gd name="connsiteY121" fmla="*/ 6193018 h 6364706"/>
                <a:gd name="connsiteX122" fmla="*/ 1031878 w 1215189"/>
                <a:gd name="connsiteY122" fmla="*/ 6306034 h 6364706"/>
                <a:gd name="connsiteX123" fmla="*/ 1058779 w 1215189"/>
                <a:gd name="connsiteY123" fmla="*/ 6364706 h 6364706"/>
                <a:gd name="connsiteX0" fmla="*/ 541421 w 1215189"/>
                <a:gd name="connsiteY0" fmla="*/ 0 h 6364706"/>
                <a:gd name="connsiteX1" fmla="*/ 517358 w 1215189"/>
                <a:gd name="connsiteY1" fmla="*/ 60158 h 6364706"/>
                <a:gd name="connsiteX2" fmla="*/ 541421 w 1215189"/>
                <a:gd name="connsiteY2" fmla="*/ 216569 h 6364706"/>
                <a:gd name="connsiteX3" fmla="*/ 505326 w 1215189"/>
                <a:gd name="connsiteY3" fmla="*/ 252664 h 6364706"/>
                <a:gd name="connsiteX4" fmla="*/ 409073 w 1215189"/>
                <a:gd name="connsiteY4" fmla="*/ 324853 h 6364706"/>
                <a:gd name="connsiteX5" fmla="*/ 409073 w 1215189"/>
                <a:gd name="connsiteY5" fmla="*/ 577516 h 6364706"/>
                <a:gd name="connsiteX6" fmla="*/ 433137 w 1215189"/>
                <a:gd name="connsiteY6" fmla="*/ 649706 h 6364706"/>
                <a:gd name="connsiteX7" fmla="*/ 385010 w 1215189"/>
                <a:gd name="connsiteY7" fmla="*/ 770021 h 6364706"/>
                <a:gd name="connsiteX8" fmla="*/ 348915 w 1215189"/>
                <a:gd name="connsiteY8" fmla="*/ 782053 h 6364706"/>
                <a:gd name="connsiteX9" fmla="*/ 324852 w 1215189"/>
                <a:gd name="connsiteY9" fmla="*/ 854242 h 6364706"/>
                <a:gd name="connsiteX10" fmla="*/ 312821 w 1215189"/>
                <a:gd name="connsiteY10" fmla="*/ 890337 h 6364706"/>
                <a:gd name="connsiteX11" fmla="*/ 324852 w 1215189"/>
                <a:gd name="connsiteY11" fmla="*/ 986590 h 6364706"/>
                <a:gd name="connsiteX12" fmla="*/ 336884 w 1215189"/>
                <a:gd name="connsiteY12" fmla="*/ 1022685 h 6364706"/>
                <a:gd name="connsiteX13" fmla="*/ 372979 w 1215189"/>
                <a:gd name="connsiteY13" fmla="*/ 1046748 h 6364706"/>
                <a:gd name="connsiteX14" fmla="*/ 433137 w 1215189"/>
                <a:gd name="connsiteY14" fmla="*/ 1094874 h 6364706"/>
                <a:gd name="connsiteX15" fmla="*/ 457200 w 1215189"/>
                <a:gd name="connsiteY15" fmla="*/ 1130969 h 6364706"/>
                <a:gd name="connsiteX16" fmla="*/ 469231 w 1215189"/>
                <a:gd name="connsiteY16" fmla="*/ 1167064 h 6364706"/>
                <a:gd name="connsiteX17" fmla="*/ 433137 w 1215189"/>
                <a:gd name="connsiteY17" fmla="*/ 1287379 h 6364706"/>
                <a:gd name="connsiteX18" fmla="*/ 409073 w 1215189"/>
                <a:gd name="connsiteY18" fmla="*/ 1311442 h 6364706"/>
                <a:gd name="connsiteX19" fmla="*/ 397042 w 1215189"/>
                <a:gd name="connsiteY19" fmla="*/ 1467853 h 6364706"/>
                <a:gd name="connsiteX20" fmla="*/ 409073 w 1215189"/>
                <a:gd name="connsiteY20" fmla="*/ 1708485 h 6364706"/>
                <a:gd name="connsiteX21" fmla="*/ 421105 w 1215189"/>
                <a:gd name="connsiteY21" fmla="*/ 1744579 h 6364706"/>
                <a:gd name="connsiteX22" fmla="*/ 457200 w 1215189"/>
                <a:gd name="connsiteY22" fmla="*/ 1768642 h 6364706"/>
                <a:gd name="connsiteX23" fmla="*/ 517358 w 1215189"/>
                <a:gd name="connsiteY23" fmla="*/ 1840832 h 6364706"/>
                <a:gd name="connsiteX24" fmla="*/ 589547 w 1215189"/>
                <a:gd name="connsiteY24" fmla="*/ 1900990 h 6364706"/>
                <a:gd name="connsiteX25" fmla="*/ 589547 w 1215189"/>
                <a:gd name="connsiteY25" fmla="*/ 2105527 h 6364706"/>
                <a:gd name="connsiteX26" fmla="*/ 565484 w 1215189"/>
                <a:gd name="connsiteY26" fmla="*/ 2141621 h 6364706"/>
                <a:gd name="connsiteX27" fmla="*/ 541421 w 1215189"/>
                <a:gd name="connsiteY27" fmla="*/ 2165685 h 6364706"/>
                <a:gd name="connsiteX28" fmla="*/ 493294 w 1215189"/>
                <a:gd name="connsiteY28" fmla="*/ 2189748 h 6364706"/>
                <a:gd name="connsiteX29" fmla="*/ 409073 w 1215189"/>
                <a:gd name="connsiteY29" fmla="*/ 2249906 h 6364706"/>
                <a:gd name="connsiteX30" fmla="*/ 336884 w 1215189"/>
                <a:gd name="connsiteY30" fmla="*/ 2298032 h 6364706"/>
                <a:gd name="connsiteX31" fmla="*/ 264694 w 1215189"/>
                <a:gd name="connsiteY31" fmla="*/ 2286000 h 6364706"/>
                <a:gd name="connsiteX32" fmla="*/ 192505 w 1215189"/>
                <a:gd name="connsiteY32" fmla="*/ 2261937 h 6364706"/>
                <a:gd name="connsiteX33" fmla="*/ 120315 w 1215189"/>
                <a:gd name="connsiteY33" fmla="*/ 2322095 h 6364706"/>
                <a:gd name="connsiteX34" fmla="*/ 48126 w 1215189"/>
                <a:gd name="connsiteY34" fmla="*/ 2394285 h 6364706"/>
                <a:gd name="connsiteX35" fmla="*/ 24063 w 1215189"/>
                <a:gd name="connsiteY35" fmla="*/ 2442411 h 6364706"/>
                <a:gd name="connsiteX36" fmla="*/ 0 w 1215189"/>
                <a:gd name="connsiteY36" fmla="*/ 2514600 h 6364706"/>
                <a:gd name="connsiteX37" fmla="*/ 12031 w 1215189"/>
                <a:gd name="connsiteY37" fmla="*/ 2646948 h 6364706"/>
                <a:gd name="connsiteX38" fmla="*/ 24063 w 1215189"/>
                <a:gd name="connsiteY38" fmla="*/ 2683042 h 6364706"/>
                <a:gd name="connsiteX39" fmla="*/ 84221 w 1215189"/>
                <a:gd name="connsiteY39" fmla="*/ 2743200 h 6364706"/>
                <a:gd name="connsiteX40" fmla="*/ 108284 w 1215189"/>
                <a:gd name="connsiteY40" fmla="*/ 2767264 h 6364706"/>
                <a:gd name="connsiteX41" fmla="*/ 144379 w 1215189"/>
                <a:gd name="connsiteY41" fmla="*/ 2779295 h 6364706"/>
                <a:gd name="connsiteX42" fmla="*/ 180473 w 1215189"/>
                <a:gd name="connsiteY42" fmla="*/ 2803358 h 6364706"/>
                <a:gd name="connsiteX43" fmla="*/ 300789 w 1215189"/>
                <a:gd name="connsiteY43" fmla="*/ 2827421 h 6364706"/>
                <a:gd name="connsiteX44" fmla="*/ 409073 w 1215189"/>
                <a:gd name="connsiteY44" fmla="*/ 2875548 h 6364706"/>
                <a:gd name="connsiteX45" fmla="*/ 433137 w 1215189"/>
                <a:gd name="connsiteY45" fmla="*/ 2899611 h 6364706"/>
                <a:gd name="connsiteX46" fmla="*/ 457200 w 1215189"/>
                <a:gd name="connsiteY46" fmla="*/ 2935706 h 6364706"/>
                <a:gd name="connsiteX47" fmla="*/ 457200 w 1215189"/>
                <a:gd name="connsiteY47" fmla="*/ 3116179 h 6364706"/>
                <a:gd name="connsiteX48" fmla="*/ 445168 w 1215189"/>
                <a:gd name="connsiteY48" fmla="*/ 3152274 h 6364706"/>
                <a:gd name="connsiteX49" fmla="*/ 409073 w 1215189"/>
                <a:gd name="connsiteY49" fmla="*/ 3176337 h 6364706"/>
                <a:gd name="connsiteX50" fmla="*/ 385010 w 1215189"/>
                <a:gd name="connsiteY50" fmla="*/ 3212432 h 6364706"/>
                <a:gd name="connsiteX51" fmla="*/ 288758 w 1215189"/>
                <a:gd name="connsiteY51" fmla="*/ 3224464 h 6364706"/>
                <a:gd name="connsiteX52" fmla="*/ 252663 w 1215189"/>
                <a:gd name="connsiteY52" fmla="*/ 3236495 h 6364706"/>
                <a:gd name="connsiteX53" fmla="*/ 324852 w 1215189"/>
                <a:gd name="connsiteY53" fmla="*/ 3489158 h 6364706"/>
                <a:gd name="connsiteX54" fmla="*/ 433137 w 1215189"/>
                <a:gd name="connsiteY54" fmla="*/ 3549316 h 6364706"/>
                <a:gd name="connsiteX55" fmla="*/ 469231 w 1215189"/>
                <a:gd name="connsiteY55" fmla="*/ 3573379 h 6364706"/>
                <a:gd name="connsiteX56" fmla="*/ 505326 w 1215189"/>
                <a:gd name="connsiteY56" fmla="*/ 3597442 h 6364706"/>
                <a:gd name="connsiteX57" fmla="*/ 529389 w 1215189"/>
                <a:gd name="connsiteY57" fmla="*/ 3669632 h 6364706"/>
                <a:gd name="connsiteX58" fmla="*/ 553452 w 1215189"/>
                <a:gd name="connsiteY58" fmla="*/ 3777916 h 6364706"/>
                <a:gd name="connsiteX59" fmla="*/ 541421 w 1215189"/>
                <a:gd name="connsiteY59" fmla="*/ 3874169 h 6364706"/>
                <a:gd name="connsiteX60" fmla="*/ 493294 w 1215189"/>
                <a:gd name="connsiteY60" fmla="*/ 3934327 h 6364706"/>
                <a:gd name="connsiteX61" fmla="*/ 481263 w 1215189"/>
                <a:gd name="connsiteY61" fmla="*/ 3970421 h 6364706"/>
                <a:gd name="connsiteX62" fmla="*/ 529389 w 1215189"/>
                <a:gd name="connsiteY62" fmla="*/ 4090737 h 6364706"/>
                <a:gd name="connsiteX63" fmla="*/ 553452 w 1215189"/>
                <a:gd name="connsiteY63" fmla="*/ 4126832 h 6364706"/>
                <a:gd name="connsiteX64" fmla="*/ 625642 w 1215189"/>
                <a:gd name="connsiteY64" fmla="*/ 4199021 h 6364706"/>
                <a:gd name="connsiteX65" fmla="*/ 649705 w 1215189"/>
                <a:gd name="connsiteY65" fmla="*/ 4223085 h 6364706"/>
                <a:gd name="connsiteX66" fmla="*/ 745958 w 1215189"/>
                <a:gd name="connsiteY66" fmla="*/ 4307306 h 6364706"/>
                <a:gd name="connsiteX67" fmla="*/ 854242 w 1215189"/>
                <a:gd name="connsiteY67" fmla="*/ 4319337 h 6364706"/>
                <a:gd name="connsiteX68" fmla="*/ 890337 w 1215189"/>
                <a:gd name="connsiteY68" fmla="*/ 4343400 h 6364706"/>
                <a:gd name="connsiteX69" fmla="*/ 926431 w 1215189"/>
                <a:gd name="connsiteY69" fmla="*/ 4475748 h 6364706"/>
                <a:gd name="connsiteX70" fmla="*/ 890337 w 1215189"/>
                <a:gd name="connsiteY70" fmla="*/ 4572000 h 6364706"/>
                <a:gd name="connsiteX71" fmla="*/ 806115 w 1215189"/>
                <a:gd name="connsiteY71" fmla="*/ 4559969 h 6364706"/>
                <a:gd name="connsiteX72" fmla="*/ 733926 w 1215189"/>
                <a:gd name="connsiteY72" fmla="*/ 4584032 h 6364706"/>
                <a:gd name="connsiteX73" fmla="*/ 745958 w 1215189"/>
                <a:gd name="connsiteY73" fmla="*/ 4620127 h 6364706"/>
                <a:gd name="connsiteX74" fmla="*/ 818147 w 1215189"/>
                <a:gd name="connsiteY74" fmla="*/ 4644190 h 6364706"/>
                <a:gd name="connsiteX75" fmla="*/ 854242 w 1215189"/>
                <a:gd name="connsiteY75" fmla="*/ 4668253 h 6364706"/>
                <a:gd name="connsiteX76" fmla="*/ 878305 w 1215189"/>
                <a:gd name="connsiteY76" fmla="*/ 4704348 h 6364706"/>
                <a:gd name="connsiteX77" fmla="*/ 842210 w 1215189"/>
                <a:gd name="connsiteY77" fmla="*/ 4812632 h 6364706"/>
                <a:gd name="connsiteX78" fmla="*/ 806115 w 1215189"/>
                <a:gd name="connsiteY78" fmla="*/ 4824664 h 6364706"/>
                <a:gd name="connsiteX79" fmla="*/ 757989 w 1215189"/>
                <a:gd name="connsiteY79" fmla="*/ 4812632 h 6364706"/>
                <a:gd name="connsiteX80" fmla="*/ 733926 w 1215189"/>
                <a:gd name="connsiteY80" fmla="*/ 4884821 h 6364706"/>
                <a:gd name="connsiteX81" fmla="*/ 806115 w 1215189"/>
                <a:gd name="connsiteY81" fmla="*/ 4908885 h 6364706"/>
                <a:gd name="connsiteX82" fmla="*/ 866273 w 1215189"/>
                <a:gd name="connsiteY82" fmla="*/ 4932948 h 6364706"/>
                <a:gd name="connsiteX83" fmla="*/ 974558 w 1215189"/>
                <a:gd name="connsiteY83" fmla="*/ 4920916 h 6364706"/>
                <a:gd name="connsiteX84" fmla="*/ 998621 w 1215189"/>
                <a:gd name="connsiteY84" fmla="*/ 4884821 h 6364706"/>
                <a:gd name="connsiteX85" fmla="*/ 1034715 w 1215189"/>
                <a:gd name="connsiteY85" fmla="*/ 4848727 h 6364706"/>
                <a:gd name="connsiteX86" fmla="*/ 1143000 w 1215189"/>
                <a:gd name="connsiteY86" fmla="*/ 4860758 h 6364706"/>
                <a:gd name="connsiteX87" fmla="*/ 1215189 w 1215189"/>
                <a:gd name="connsiteY87" fmla="*/ 4884821 h 6364706"/>
                <a:gd name="connsiteX88" fmla="*/ 1203158 w 1215189"/>
                <a:gd name="connsiteY88" fmla="*/ 4944979 h 6364706"/>
                <a:gd name="connsiteX89" fmla="*/ 1143000 w 1215189"/>
                <a:gd name="connsiteY89" fmla="*/ 4981074 h 6364706"/>
                <a:gd name="connsiteX90" fmla="*/ 1106905 w 1215189"/>
                <a:gd name="connsiteY90" fmla="*/ 5005137 h 6364706"/>
                <a:gd name="connsiteX91" fmla="*/ 1082842 w 1215189"/>
                <a:gd name="connsiteY91" fmla="*/ 5041232 h 6364706"/>
                <a:gd name="connsiteX92" fmla="*/ 1058779 w 1215189"/>
                <a:gd name="connsiteY92" fmla="*/ 5113421 h 6364706"/>
                <a:gd name="connsiteX93" fmla="*/ 1034715 w 1215189"/>
                <a:gd name="connsiteY93" fmla="*/ 5149516 h 6364706"/>
                <a:gd name="connsiteX94" fmla="*/ 962526 w 1215189"/>
                <a:gd name="connsiteY94" fmla="*/ 5161548 h 6364706"/>
                <a:gd name="connsiteX95" fmla="*/ 902368 w 1215189"/>
                <a:gd name="connsiteY95" fmla="*/ 5173579 h 6364706"/>
                <a:gd name="connsiteX96" fmla="*/ 938463 w 1215189"/>
                <a:gd name="connsiteY96" fmla="*/ 5197642 h 6364706"/>
                <a:gd name="connsiteX97" fmla="*/ 962526 w 1215189"/>
                <a:gd name="connsiteY97" fmla="*/ 5269832 h 6364706"/>
                <a:gd name="connsiteX98" fmla="*/ 998621 w 1215189"/>
                <a:gd name="connsiteY98" fmla="*/ 5342021 h 6364706"/>
                <a:gd name="connsiteX99" fmla="*/ 1034715 w 1215189"/>
                <a:gd name="connsiteY99" fmla="*/ 5317958 h 6364706"/>
                <a:gd name="connsiteX100" fmla="*/ 1046747 w 1215189"/>
                <a:gd name="connsiteY100" fmla="*/ 5269832 h 6364706"/>
                <a:gd name="connsiteX101" fmla="*/ 1106905 w 1215189"/>
                <a:gd name="connsiteY101" fmla="*/ 5281864 h 6364706"/>
                <a:gd name="connsiteX102" fmla="*/ 1191126 w 1215189"/>
                <a:gd name="connsiteY102" fmla="*/ 5305927 h 6364706"/>
                <a:gd name="connsiteX103" fmla="*/ 1203158 w 1215189"/>
                <a:gd name="connsiteY103" fmla="*/ 5342021 h 6364706"/>
                <a:gd name="connsiteX104" fmla="*/ 1155031 w 1215189"/>
                <a:gd name="connsiteY104" fmla="*/ 5402179 h 6364706"/>
                <a:gd name="connsiteX105" fmla="*/ 1130968 w 1215189"/>
                <a:gd name="connsiteY105" fmla="*/ 5438274 h 6364706"/>
                <a:gd name="connsiteX106" fmla="*/ 1094873 w 1215189"/>
                <a:gd name="connsiteY106" fmla="*/ 5450306 h 6364706"/>
                <a:gd name="connsiteX107" fmla="*/ 1082842 w 1215189"/>
                <a:gd name="connsiteY107" fmla="*/ 5486400 h 6364706"/>
                <a:gd name="connsiteX108" fmla="*/ 974558 w 1215189"/>
                <a:gd name="connsiteY108" fmla="*/ 5522495 h 6364706"/>
                <a:gd name="connsiteX109" fmla="*/ 986589 w 1215189"/>
                <a:gd name="connsiteY109" fmla="*/ 5558590 h 6364706"/>
                <a:gd name="connsiteX110" fmla="*/ 1022684 w 1215189"/>
                <a:gd name="connsiteY110" fmla="*/ 5570621 h 6364706"/>
                <a:gd name="connsiteX111" fmla="*/ 1070810 w 1215189"/>
                <a:gd name="connsiteY111" fmla="*/ 5594685 h 6364706"/>
                <a:gd name="connsiteX112" fmla="*/ 1094873 w 1215189"/>
                <a:gd name="connsiteY112" fmla="*/ 5630779 h 6364706"/>
                <a:gd name="connsiteX113" fmla="*/ 1118937 w 1215189"/>
                <a:gd name="connsiteY113" fmla="*/ 5654842 h 6364706"/>
                <a:gd name="connsiteX114" fmla="*/ 1130968 w 1215189"/>
                <a:gd name="connsiteY114" fmla="*/ 5690937 h 6364706"/>
                <a:gd name="connsiteX115" fmla="*/ 1094873 w 1215189"/>
                <a:gd name="connsiteY115" fmla="*/ 5715000 h 6364706"/>
                <a:gd name="connsiteX116" fmla="*/ 1058779 w 1215189"/>
                <a:gd name="connsiteY116" fmla="*/ 5727032 h 6364706"/>
                <a:gd name="connsiteX117" fmla="*/ 1070810 w 1215189"/>
                <a:gd name="connsiteY117" fmla="*/ 5799221 h 6364706"/>
                <a:gd name="connsiteX118" fmla="*/ 1094873 w 1215189"/>
                <a:gd name="connsiteY118" fmla="*/ 5871411 h 6364706"/>
                <a:gd name="connsiteX119" fmla="*/ 1082842 w 1215189"/>
                <a:gd name="connsiteY119" fmla="*/ 6003758 h 6364706"/>
                <a:gd name="connsiteX120" fmla="*/ 1019439 w 1215189"/>
                <a:gd name="connsiteY120" fmla="*/ 6091224 h 6364706"/>
                <a:gd name="connsiteX121" fmla="*/ 1098660 w 1215189"/>
                <a:gd name="connsiteY121" fmla="*/ 6234115 h 6364706"/>
                <a:gd name="connsiteX122" fmla="*/ 1031878 w 1215189"/>
                <a:gd name="connsiteY122" fmla="*/ 6306034 h 6364706"/>
                <a:gd name="connsiteX123" fmla="*/ 1058779 w 1215189"/>
                <a:gd name="connsiteY123" fmla="*/ 6364706 h 636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15189" h="6364706">
                  <a:moveTo>
                    <a:pt x="541421" y="0"/>
                  </a:moveTo>
                  <a:cubicBezTo>
                    <a:pt x="533400" y="20053"/>
                    <a:pt x="518795" y="38608"/>
                    <a:pt x="517358" y="60158"/>
                  </a:cubicBezTo>
                  <a:cubicBezTo>
                    <a:pt x="512188" y="137706"/>
                    <a:pt x="522453" y="159665"/>
                    <a:pt x="541421" y="216569"/>
                  </a:cubicBezTo>
                  <a:cubicBezTo>
                    <a:pt x="529389" y="228601"/>
                    <a:pt x="518757" y="242218"/>
                    <a:pt x="505326" y="252664"/>
                  </a:cubicBezTo>
                  <a:cubicBezTo>
                    <a:pt x="382877" y="347903"/>
                    <a:pt x="469599" y="264329"/>
                    <a:pt x="409073" y="324853"/>
                  </a:cubicBezTo>
                  <a:cubicBezTo>
                    <a:pt x="376211" y="423446"/>
                    <a:pt x="384761" y="383020"/>
                    <a:pt x="409073" y="577516"/>
                  </a:cubicBezTo>
                  <a:cubicBezTo>
                    <a:pt x="412219" y="602685"/>
                    <a:pt x="433137" y="649706"/>
                    <a:pt x="433137" y="649706"/>
                  </a:cubicBezTo>
                  <a:cubicBezTo>
                    <a:pt x="422442" y="735265"/>
                    <a:pt x="446608" y="739222"/>
                    <a:pt x="385010" y="770021"/>
                  </a:cubicBezTo>
                  <a:cubicBezTo>
                    <a:pt x="373666" y="775693"/>
                    <a:pt x="360947" y="778042"/>
                    <a:pt x="348915" y="782053"/>
                  </a:cubicBezTo>
                  <a:lnTo>
                    <a:pt x="324852" y="854242"/>
                  </a:lnTo>
                  <a:lnTo>
                    <a:pt x="312821" y="890337"/>
                  </a:lnTo>
                  <a:cubicBezTo>
                    <a:pt x="316831" y="922421"/>
                    <a:pt x="319068" y="954778"/>
                    <a:pt x="324852" y="986590"/>
                  </a:cubicBezTo>
                  <a:cubicBezTo>
                    <a:pt x="327121" y="999068"/>
                    <a:pt x="328961" y="1012782"/>
                    <a:pt x="336884" y="1022685"/>
                  </a:cubicBezTo>
                  <a:cubicBezTo>
                    <a:pt x="345917" y="1033976"/>
                    <a:pt x="360947" y="1038727"/>
                    <a:pt x="372979" y="1046748"/>
                  </a:cubicBezTo>
                  <a:cubicBezTo>
                    <a:pt x="441941" y="1150190"/>
                    <a:pt x="350114" y="1028455"/>
                    <a:pt x="433137" y="1094874"/>
                  </a:cubicBezTo>
                  <a:cubicBezTo>
                    <a:pt x="444428" y="1103907"/>
                    <a:pt x="449179" y="1118937"/>
                    <a:pt x="457200" y="1130969"/>
                  </a:cubicBezTo>
                  <a:cubicBezTo>
                    <a:pt x="461210" y="1143001"/>
                    <a:pt x="469231" y="1154382"/>
                    <a:pt x="469231" y="1167064"/>
                  </a:cubicBezTo>
                  <a:cubicBezTo>
                    <a:pt x="469231" y="1228493"/>
                    <a:pt x="465754" y="1246610"/>
                    <a:pt x="433137" y="1287379"/>
                  </a:cubicBezTo>
                  <a:cubicBezTo>
                    <a:pt x="426051" y="1296237"/>
                    <a:pt x="417094" y="1303421"/>
                    <a:pt x="409073" y="1311442"/>
                  </a:cubicBezTo>
                  <a:cubicBezTo>
                    <a:pt x="376042" y="1410535"/>
                    <a:pt x="381423" y="1358522"/>
                    <a:pt x="397042" y="1467853"/>
                  </a:cubicBezTo>
                  <a:cubicBezTo>
                    <a:pt x="401052" y="1548064"/>
                    <a:pt x="402116" y="1628476"/>
                    <a:pt x="409073" y="1708485"/>
                  </a:cubicBezTo>
                  <a:cubicBezTo>
                    <a:pt x="410172" y="1721120"/>
                    <a:pt x="413182" y="1734676"/>
                    <a:pt x="421105" y="1744579"/>
                  </a:cubicBezTo>
                  <a:cubicBezTo>
                    <a:pt x="430138" y="1755870"/>
                    <a:pt x="445168" y="1760621"/>
                    <a:pt x="457200" y="1768642"/>
                  </a:cubicBezTo>
                  <a:cubicBezTo>
                    <a:pt x="480861" y="1804134"/>
                    <a:pt x="482617" y="1811881"/>
                    <a:pt x="517358" y="1840832"/>
                  </a:cubicBezTo>
                  <a:cubicBezTo>
                    <a:pt x="617863" y="1924586"/>
                    <a:pt x="484093" y="1795536"/>
                    <a:pt x="589547" y="1900990"/>
                  </a:cubicBezTo>
                  <a:cubicBezTo>
                    <a:pt x="602054" y="1988534"/>
                    <a:pt x="611828" y="2008979"/>
                    <a:pt x="589547" y="2105527"/>
                  </a:cubicBezTo>
                  <a:cubicBezTo>
                    <a:pt x="586296" y="2119617"/>
                    <a:pt x="574517" y="2130330"/>
                    <a:pt x="565484" y="2141621"/>
                  </a:cubicBezTo>
                  <a:cubicBezTo>
                    <a:pt x="558398" y="2150479"/>
                    <a:pt x="550859" y="2159393"/>
                    <a:pt x="541421" y="2165685"/>
                  </a:cubicBezTo>
                  <a:cubicBezTo>
                    <a:pt x="526498" y="2175634"/>
                    <a:pt x="509336" y="2181727"/>
                    <a:pt x="493294" y="2189748"/>
                  </a:cubicBezTo>
                  <a:cubicBezTo>
                    <a:pt x="399450" y="2283592"/>
                    <a:pt x="519926" y="2170725"/>
                    <a:pt x="409073" y="2249906"/>
                  </a:cubicBezTo>
                  <a:cubicBezTo>
                    <a:pt x="330214" y="2306234"/>
                    <a:pt x="414312" y="2272222"/>
                    <a:pt x="336884" y="2298032"/>
                  </a:cubicBezTo>
                  <a:cubicBezTo>
                    <a:pt x="312821" y="2294021"/>
                    <a:pt x="288361" y="2291917"/>
                    <a:pt x="264694" y="2286000"/>
                  </a:cubicBezTo>
                  <a:cubicBezTo>
                    <a:pt x="240087" y="2279848"/>
                    <a:pt x="192505" y="2261937"/>
                    <a:pt x="192505" y="2261937"/>
                  </a:cubicBezTo>
                  <a:cubicBezTo>
                    <a:pt x="112733" y="2315118"/>
                    <a:pt x="201370" y="2252619"/>
                    <a:pt x="120315" y="2322095"/>
                  </a:cubicBezTo>
                  <a:cubicBezTo>
                    <a:pt x="67120" y="2367691"/>
                    <a:pt x="78626" y="2340910"/>
                    <a:pt x="48126" y="2394285"/>
                  </a:cubicBezTo>
                  <a:cubicBezTo>
                    <a:pt x="39228" y="2409857"/>
                    <a:pt x="30724" y="2425758"/>
                    <a:pt x="24063" y="2442411"/>
                  </a:cubicBezTo>
                  <a:cubicBezTo>
                    <a:pt x="14643" y="2465961"/>
                    <a:pt x="0" y="2514600"/>
                    <a:pt x="0" y="2514600"/>
                  </a:cubicBezTo>
                  <a:cubicBezTo>
                    <a:pt x="4010" y="2558716"/>
                    <a:pt x="5766" y="2603095"/>
                    <a:pt x="12031" y="2646948"/>
                  </a:cubicBezTo>
                  <a:cubicBezTo>
                    <a:pt x="13825" y="2659503"/>
                    <a:pt x="16454" y="2672896"/>
                    <a:pt x="24063" y="2683042"/>
                  </a:cubicBezTo>
                  <a:cubicBezTo>
                    <a:pt x="41078" y="2705729"/>
                    <a:pt x="64168" y="2723147"/>
                    <a:pt x="84221" y="2743200"/>
                  </a:cubicBezTo>
                  <a:cubicBezTo>
                    <a:pt x="92242" y="2751221"/>
                    <a:pt x="97522" y="2763677"/>
                    <a:pt x="108284" y="2767264"/>
                  </a:cubicBezTo>
                  <a:lnTo>
                    <a:pt x="144379" y="2779295"/>
                  </a:lnTo>
                  <a:cubicBezTo>
                    <a:pt x="156410" y="2787316"/>
                    <a:pt x="167540" y="2796891"/>
                    <a:pt x="180473" y="2803358"/>
                  </a:cubicBezTo>
                  <a:cubicBezTo>
                    <a:pt x="214074" y="2820159"/>
                    <a:pt x="269747" y="2822987"/>
                    <a:pt x="300789" y="2827421"/>
                  </a:cubicBezTo>
                  <a:cubicBezTo>
                    <a:pt x="358032" y="2846502"/>
                    <a:pt x="368215" y="2842862"/>
                    <a:pt x="409073" y="2875548"/>
                  </a:cubicBezTo>
                  <a:cubicBezTo>
                    <a:pt x="417931" y="2882634"/>
                    <a:pt x="426051" y="2890753"/>
                    <a:pt x="433137" y="2899611"/>
                  </a:cubicBezTo>
                  <a:cubicBezTo>
                    <a:pt x="442170" y="2910902"/>
                    <a:pt x="449179" y="2923674"/>
                    <a:pt x="457200" y="2935706"/>
                  </a:cubicBezTo>
                  <a:cubicBezTo>
                    <a:pt x="483030" y="3013197"/>
                    <a:pt x="475892" y="2975986"/>
                    <a:pt x="457200" y="3116179"/>
                  </a:cubicBezTo>
                  <a:cubicBezTo>
                    <a:pt x="455524" y="3128750"/>
                    <a:pt x="453091" y="3142371"/>
                    <a:pt x="445168" y="3152274"/>
                  </a:cubicBezTo>
                  <a:cubicBezTo>
                    <a:pt x="436135" y="3163565"/>
                    <a:pt x="421105" y="3168316"/>
                    <a:pt x="409073" y="3176337"/>
                  </a:cubicBezTo>
                  <a:cubicBezTo>
                    <a:pt x="401052" y="3188369"/>
                    <a:pt x="398436" y="3207062"/>
                    <a:pt x="385010" y="3212432"/>
                  </a:cubicBezTo>
                  <a:cubicBezTo>
                    <a:pt x="354989" y="3224441"/>
                    <a:pt x="320570" y="3218680"/>
                    <a:pt x="288758" y="3224464"/>
                  </a:cubicBezTo>
                  <a:cubicBezTo>
                    <a:pt x="276280" y="3226733"/>
                    <a:pt x="264695" y="3232485"/>
                    <a:pt x="252663" y="3236495"/>
                  </a:cubicBezTo>
                  <a:cubicBezTo>
                    <a:pt x="256274" y="3294271"/>
                    <a:pt x="223726" y="3455448"/>
                    <a:pt x="324852" y="3489158"/>
                  </a:cubicBezTo>
                  <a:cubicBezTo>
                    <a:pt x="388383" y="3510335"/>
                    <a:pt x="350396" y="3494156"/>
                    <a:pt x="433137" y="3549316"/>
                  </a:cubicBezTo>
                  <a:lnTo>
                    <a:pt x="469231" y="3573379"/>
                  </a:lnTo>
                  <a:lnTo>
                    <a:pt x="505326" y="3597442"/>
                  </a:lnTo>
                  <a:cubicBezTo>
                    <a:pt x="513347" y="3621505"/>
                    <a:pt x="523237" y="3645024"/>
                    <a:pt x="529389" y="3669632"/>
                  </a:cubicBezTo>
                  <a:cubicBezTo>
                    <a:pt x="546381" y="3737597"/>
                    <a:pt x="538178" y="3701543"/>
                    <a:pt x="553452" y="3777916"/>
                  </a:cubicBezTo>
                  <a:cubicBezTo>
                    <a:pt x="549442" y="3810000"/>
                    <a:pt x="549928" y="3842974"/>
                    <a:pt x="541421" y="3874169"/>
                  </a:cubicBezTo>
                  <a:cubicBezTo>
                    <a:pt x="535729" y="3895040"/>
                    <a:pt x="508235" y="3919386"/>
                    <a:pt x="493294" y="3934327"/>
                  </a:cubicBezTo>
                  <a:cubicBezTo>
                    <a:pt x="489284" y="3946358"/>
                    <a:pt x="481263" y="3957739"/>
                    <a:pt x="481263" y="3970421"/>
                  </a:cubicBezTo>
                  <a:cubicBezTo>
                    <a:pt x="481263" y="4045048"/>
                    <a:pt x="491256" y="4037351"/>
                    <a:pt x="529389" y="4090737"/>
                  </a:cubicBezTo>
                  <a:cubicBezTo>
                    <a:pt x="537794" y="4102504"/>
                    <a:pt x="543845" y="4116024"/>
                    <a:pt x="553452" y="4126832"/>
                  </a:cubicBezTo>
                  <a:cubicBezTo>
                    <a:pt x="576061" y="4152267"/>
                    <a:pt x="601579" y="4174958"/>
                    <a:pt x="625642" y="4199021"/>
                  </a:cubicBezTo>
                  <a:cubicBezTo>
                    <a:pt x="633663" y="4207042"/>
                    <a:pt x="643413" y="4213647"/>
                    <a:pt x="649705" y="4223085"/>
                  </a:cubicBezTo>
                  <a:cubicBezTo>
                    <a:pt x="672966" y="4257976"/>
                    <a:pt x="695426" y="4301692"/>
                    <a:pt x="745958" y="4307306"/>
                  </a:cubicBezTo>
                  <a:lnTo>
                    <a:pt x="854242" y="4319337"/>
                  </a:lnTo>
                  <a:cubicBezTo>
                    <a:pt x="866274" y="4327358"/>
                    <a:pt x="880112" y="4333175"/>
                    <a:pt x="890337" y="4343400"/>
                  </a:cubicBezTo>
                  <a:cubicBezTo>
                    <a:pt x="929336" y="4382399"/>
                    <a:pt x="919314" y="4418812"/>
                    <a:pt x="926431" y="4475748"/>
                  </a:cubicBezTo>
                  <a:cubicBezTo>
                    <a:pt x="924955" y="4483128"/>
                    <a:pt x="916275" y="4566236"/>
                    <a:pt x="890337" y="4572000"/>
                  </a:cubicBezTo>
                  <a:cubicBezTo>
                    <a:pt x="862653" y="4578152"/>
                    <a:pt x="834189" y="4563979"/>
                    <a:pt x="806115" y="4559969"/>
                  </a:cubicBezTo>
                  <a:cubicBezTo>
                    <a:pt x="782052" y="4567990"/>
                    <a:pt x="725905" y="4559969"/>
                    <a:pt x="733926" y="4584032"/>
                  </a:cubicBezTo>
                  <a:cubicBezTo>
                    <a:pt x="737937" y="4596064"/>
                    <a:pt x="735638" y="4612755"/>
                    <a:pt x="745958" y="4620127"/>
                  </a:cubicBezTo>
                  <a:cubicBezTo>
                    <a:pt x="766598" y="4634870"/>
                    <a:pt x="797042" y="4630120"/>
                    <a:pt x="818147" y="4644190"/>
                  </a:cubicBezTo>
                  <a:lnTo>
                    <a:pt x="854242" y="4668253"/>
                  </a:lnTo>
                  <a:cubicBezTo>
                    <a:pt x="862263" y="4680285"/>
                    <a:pt x="876708" y="4689976"/>
                    <a:pt x="878305" y="4704348"/>
                  </a:cubicBezTo>
                  <a:cubicBezTo>
                    <a:pt x="881420" y="4732383"/>
                    <a:pt x="869417" y="4790866"/>
                    <a:pt x="842210" y="4812632"/>
                  </a:cubicBezTo>
                  <a:cubicBezTo>
                    <a:pt x="832307" y="4820555"/>
                    <a:pt x="818147" y="4820653"/>
                    <a:pt x="806115" y="4824664"/>
                  </a:cubicBezTo>
                  <a:cubicBezTo>
                    <a:pt x="790073" y="4820653"/>
                    <a:pt x="774525" y="4812632"/>
                    <a:pt x="757989" y="4812632"/>
                  </a:cubicBezTo>
                  <a:cubicBezTo>
                    <a:pt x="720012" y="4812632"/>
                    <a:pt x="691161" y="4842056"/>
                    <a:pt x="733926" y="4884821"/>
                  </a:cubicBezTo>
                  <a:cubicBezTo>
                    <a:pt x="751862" y="4902757"/>
                    <a:pt x="782564" y="4899465"/>
                    <a:pt x="806115" y="4908885"/>
                  </a:cubicBezTo>
                  <a:lnTo>
                    <a:pt x="866273" y="4932948"/>
                  </a:lnTo>
                  <a:cubicBezTo>
                    <a:pt x="902368" y="4928937"/>
                    <a:pt x="940427" y="4933327"/>
                    <a:pt x="974558" y="4920916"/>
                  </a:cubicBezTo>
                  <a:cubicBezTo>
                    <a:pt x="988148" y="4915974"/>
                    <a:pt x="989364" y="4895930"/>
                    <a:pt x="998621" y="4884821"/>
                  </a:cubicBezTo>
                  <a:cubicBezTo>
                    <a:pt x="1009514" y="4871750"/>
                    <a:pt x="1022684" y="4860758"/>
                    <a:pt x="1034715" y="4848727"/>
                  </a:cubicBezTo>
                  <a:cubicBezTo>
                    <a:pt x="1070810" y="4852737"/>
                    <a:pt x="1107388" y="4853636"/>
                    <a:pt x="1143000" y="4860758"/>
                  </a:cubicBezTo>
                  <a:cubicBezTo>
                    <a:pt x="1167872" y="4865732"/>
                    <a:pt x="1215189" y="4884821"/>
                    <a:pt x="1215189" y="4884821"/>
                  </a:cubicBezTo>
                  <a:cubicBezTo>
                    <a:pt x="1211179" y="4904874"/>
                    <a:pt x="1211214" y="4926183"/>
                    <a:pt x="1203158" y="4944979"/>
                  </a:cubicBezTo>
                  <a:cubicBezTo>
                    <a:pt x="1190340" y="4974887"/>
                    <a:pt x="1167256" y="4968946"/>
                    <a:pt x="1143000" y="4981074"/>
                  </a:cubicBezTo>
                  <a:cubicBezTo>
                    <a:pt x="1130066" y="4987541"/>
                    <a:pt x="1118937" y="4997116"/>
                    <a:pt x="1106905" y="5005137"/>
                  </a:cubicBezTo>
                  <a:cubicBezTo>
                    <a:pt x="1098884" y="5017169"/>
                    <a:pt x="1088715" y="5028018"/>
                    <a:pt x="1082842" y="5041232"/>
                  </a:cubicBezTo>
                  <a:cubicBezTo>
                    <a:pt x="1072540" y="5064411"/>
                    <a:pt x="1072849" y="5092317"/>
                    <a:pt x="1058779" y="5113421"/>
                  </a:cubicBezTo>
                  <a:cubicBezTo>
                    <a:pt x="1050758" y="5125453"/>
                    <a:pt x="1047649" y="5143049"/>
                    <a:pt x="1034715" y="5149516"/>
                  </a:cubicBezTo>
                  <a:cubicBezTo>
                    <a:pt x="1012896" y="5160426"/>
                    <a:pt x="986527" y="5157184"/>
                    <a:pt x="962526" y="5161548"/>
                  </a:cubicBezTo>
                  <a:cubicBezTo>
                    <a:pt x="942406" y="5165206"/>
                    <a:pt x="922421" y="5169569"/>
                    <a:pt x="902368" y="5173579"/>
                  </a:cubicBezTo>
                  <a:cubicBezTo>
                    <a:pt x="914400" y="5181600"/>
                    <a:pt x="930799" y="5185380"/>
                    <a:pt x="938463" y="5197642"/>
                  </a:cubicBezTo>
                  <a:cubicBezTo>
                    <a:pt x="951906" y="5219151"/>
                    <a:pt x="948456" y="5248727"/>
                    <a:pt x="962526" y="5269832"/>
                  </a:cubicBezTo>
                  <a:cubicBezTo>
                    <a:pt x="993624" y="5316479"/>
                    <a:pt x="982016" y="5292209"/>
                    <a:pt x="998621" y="5342021"/>
                  </a:cubicBezTo>
                  <a:cubicBezTo>
                    <a:pt x="1010652" y="5334000"/>
                    <a:pt x="1026694" y="5329989"/>
                    <a:pt x="1034715" y="5317958"/>
                  </a:cubicBezTo>
                  <a:cubicBezTo>
                    <a:pt x="1043887" y="5304199"/>
                    <a:pt x="1031957" y="5277227"/>
                    <a:pt x="1046747" y="5269832"/>
                  </a:cubicBezTo>
                  <a:cubicBezTo>
                    <a:pt x="1065038" y="5260687"/>
                    <a:pt x="1086942" y="5277428"/>
                    <a:pt x="1106905" y="5281864"/>
                  </a:cubicBezTo>
                  <a:cubicBezTo>
                    <a:pt x="1152234" y="5291937"/>
                    <a:pt x="1150926" y="5292527"/>
                    <a:pt x="1191126" y="5305927"/>
                  </a:cubicBezTo>
                  <a:cubicBezTo>
                    <a:pt x="1195137" y="5317958"/>
                    <a:pt x="1203158" y="5329339"/>
                    <a:pt x="1203158" y="5342021"/>
                  </a:cubicBezTo>
                  <a:cubicBezTo>
                    <a:pt x="1203158" y="5380764"/>
                    <a:pt x="1182746" y="5383702"/>
                    <a:pt x="1155031" y="5402179"/>
                  </a:cubicBezTo>
                  <a:cubicBezTo>
                    <a:pt x="1147010" y="5414211"/>
                    <a:pt x="1142259" y="5429241"/>
                    <a:pt x="1130968" y="5438274"/>
                  </a:cubicBezTo>
                  <a:cubicBezTo>
                    <a:pt x="1121065" y="5446197"/>
                    <a:pt x="1103841" y="5441338"/>
                    <a:pt x="1094873" y="5450306"/>
                  </a:cubicBezTo>
                  <a:cubicBezTo>
                    <a:pt x="1085905" y="5459274"/>
                    <a:pt x="1089367" y="5475525"/>
                    <a:pt x="1082842" y="5486400"/>
                  </a:cubicBezTo>
                  <a:cubicBezTo>
                    <a:pt x="1058027" y="5527760"/>
                    <a:pt x="1021760" y="5515752"/>
                    <a:pt x="974558" y="5522495"/>
                  </a:cubicBezTo>
                  <a:cubicBezTo>
                    <a:pt x="978568" y="5534527"/>
                    <a:pt x="977621" y="5549622"/>
                    <a:pt x="986589" y="5558590"/>
                  </a:cubicBezTo>
                  <a:cubicBezTo>
                    <a:pt x="995557" y="5567558"/>
                    <a:pt x="1011027" y="5565625"/>
                    <a:pt x="1022684" y="5570621"/>
                  </a:cubicBezTo>
                  <a:cubicBezTo>
                    <a:pt x="1039169" y="5577686"/>
                    <a:pt x="1054768" y="5586664"/>
                    <a:pt x="1070810" y="5594685"/>
                  </a:cubicBezTo>
                  <a:cubicBezTo>
                    <a:pt x="1078831" y="5606716"/>
                    <a:pt x="1085840" y="5619488"/>
                    <a:pt x="1094873" y="5630779"/>
                  </a:cubicBezTo>
                  <a:cubicBezTo>
                    <a:pt x="1101959" y="5639637"/>
                    <a:pt x="1113101" y="5645115"/>
                    <a:pt x="1118937" y="5654842"/>
                  </a:cubicBezTo>
                  <a:cubicBezTo>
                    <a:pt x="1125462" y="5665717"/>
                    <a:pt x="1126958" y="5678905"/>
                    <a:pt x="1130968" y="5690937"/>
                  </a:cubicBezTo>
                  <a:cubicBezTo>
                    <a:pt x="1118936" y="5698958"/>
                    <a:pt x="1107807" y="5708533"/>
                    <a:pt x="1094873" y="5715000"/>
                  </a:cubicBezTo>
                  <a:cubicBezTo>
                    <a:pt x="1083530" y="5720672"/>
                    <a:pt x="1062263" y="5714838"/>
                    <a:pt x="1058779" y="5727032"/>
                  </a:cubicBezTo>
                  <a:cubicBezTo>
                    <a:pt x="1052077" y="5750488"/>
                    <a:pt x="1064893" y="5775554"/>
                    <a:pt x="1070810" y="5799221"/>
                  </a:cubicBezTo>
                  <a:cubicBezTo>
                    <a:pt x="1076962" y="5823829"/>
                    <a:pt x="1094873" y="5871411"/>
                    <a:pt x="1094873" y="5871411"/>
                  </a:cubicBezTo>
                  <a:cubicBezTo>
                    <a:pt x="1090863" y="5915527"/>
                    <a:pt x="1095414" y="5967123"/>
                    <a:pt x="1082842" y="6003758"/>
                  </a:cubicBezTo>
                  <a:cubicBezTo>
                    <a:pt x="1070270" y="6040394"/>
                    <a:pt x="1016803" y="6052831"/>
                    <a:pt x="1019439" y="6091224"/>
                  </a:cubicBezTo>
                  <a:cubicBezTo>
                    <a:pt x="1022075" y="6129617"/>
                    <a:pt x="1093162" y="6201738"/>
                    <a:pt x="1098660" y="6234115"/>
                  </a:cubicBezTo>
                  <a:cubicBezTo>
                    <a:pt x="1104158" y="6266492"/>
                    <a:pt x="1025682" y="6277420"/>
                    <a:pt x="1031878" y="6306034"/>
                  </a:cubicBezTo>
                  <a:cubicBezTo>
                    <a:pt x="1038074" y="6334648"/>
                    <a:pt x="1057720" y="6351503"/>
                    <a:pt x="1058779" y="636470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5" name="Freeform 64"/>
            <p:cNvSpPr/>
            <p:nvPr/>
          </p:nvSpPr>
          <p:spPr>
            <a:xfrm>
              <a:off x="433136" y="794085"/>
              <a:ext cx="1096357" cy="469232"/>
            </a:xfrm>
            <a:custGeom>
              <a:avLst/>
              <a:gdLst>
                <a:gd name="connsiteX0" fmla="*/ 0 w 1096357"/>
                <a:gd name="connsiteY0" fmla="*/ 0 h 469232"/>
                <a:gd name="connsiteX1" fmla="*/ 60158 w 1096357"/>
                <a:gd name="connsiteY1" fmla="*/ 36095 h 469232"/>
                <a:gd name="connsiteX2" fmla="*/ 96252 w 1096357"/>
                <a:gd name="connsiteY2" fmla="*/ 60158 h 469232"/>
                <a:gd name="connsiteX3" fmla="*/ 168442 w 1096357"/>
                <a:gd name="connsiteY3" fmla="*/ 96253 h 469232"/>
                <a:gd name="connsiteX4" fmla="*/ 192505 w 1096357"/>
                <a:gd name="connsiteY4" fmla="*/ 132347 h 469232"/>
                <a:gd name="connsiteX5" fmla="*/ 216568 w 1096357"/>
                <a:gd name="connsiteY5" fmla="*/ 156411 h 469232"/>
                <a:gd name="connsiteX6" fmla="*/ 252663 w 1096357"/>
                <a:gd name="connsiteY6" fmla="*/ 228600 h 469232"/>
                <a:gd name="connsiteX7" fmla="*/ 324852 w 1096357"/>
                <a:gd name="connsiteY7" fmla="*/ 252663 h 469232"/>
                <a:gd name="connsiteX8" fmla="*/ 360947 w 1096357"/>
                <a:gd name="connsiteY8" fmla="*/ 264695 h 469232"/>
                <a:gd name="connsiteX9" fmla="*/ 409074 w 1096357"/>
                <a:gd name="connsiteY9" fmla="*/ 300790 h 469232"/>
                <a:gd name="connsiteX10" fmla="*/ 481263 w 1096357"/>
                <a:gd name="connsiteY10" fmla="*/ 336884 h 469232"/>
                <a:gd name="connsiteX11" fmla="*/ 661737 w 1096357"/>
                <a:gd name="connsiteY11" fmla="*/ 348916 h 469232"/>
                <a:gd name="connsiteX12" fmla="*/ 709863 w 1096357"/>
                <a:gd name="connsiteY12" fmla="*/ 372979 h 469232"/>
                <a:gd name="connsiteX13" fmla="*/ 794084 w 1096357"/>
                <a:gd name="connsiteY13" fmla="*/ 421105 h 469232"/>
                <a:gd name="connsiteX14" fmla="*/ 878305 w 1096357"/>
                <a:gd name="connsiteY14" fmla="*/ 469232 h 469232"/>
                <a:gd name="connsiteX15" fmla="*/ 950495 w 1096357"/>
                <a:gd name="connsiteY15" fmla="*/ 409074 h 469232"/>
                <a:gd name="connsiteX16" fmla="*/ 986589 w 1096357"/>
                <a:gd name="connsiteY16" fmla="*/ 397042 h 469232"/>
                <a:gd name="connsiteX17" fmla="*/ 1094874 w 1096357"/>
                <a:gd name="connsiteY17" fmla="*/ 421105 h 469232"/>
                <a:gd name="connsiteX18" fmla="*/ 1094874 w 1096357"/>
                <a:gd name="connsiteY18" fmla="*/ 433137 h 4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6357" h="469232">
                  <a:moveTo>
                    <a:pt x="0" y="0"/>
                  </a:moveTo>
                  <a:cubicBezTo>
                    <a:pt x="20053" y="12032"/>
                    <a:pt x="40327" y="23701"/>
                    <a:pt x="60158" y="36095"/>
                  </a:cubicBezTo>
                  <a:cubicBezTo>
                    <a:pt x="72420" y="43759"/>
                    <a:pt x="83319" y="53691"/>
                    <a:pt x="96252" y="60158"/>
                  </a:cubicBezTo>
                  <a:cubicBezTo>
                    <a:pt x="195882" y="109974"/>
                    <a:pt x="64994" y="27289"/>
                    <a:pt x="168442" y="96253"/>
                  </a:cubicBezTo>
                  <a:cubicBezTo>
                    <a:pt x="176463" y="108284"/>
                    <a:pt x="183472" y="121056"/>
                    <a:pt x="192505" y="132347"/>
                  </a:cubicBezTo>
                  <a:cubicBezTo>
                    <a:pt x="199591" y="141205"/>
                    <a:pt x="210732" y="146684"/>
                    <a:pt x="216568" y="156411"/>
                  </a:cubicBezTo>
                  <a:cubicBezTo>
                    <a:pt x="231514" y="181321"/>
                    <a:pt x="223457" y="210346"/>
                    <a:pt x="252663" y="228600"/>
                  </a:cubicBezTo>
                  <a:cubicBezTo>
                    <a:pt x="274172" y="242043"/>
                    <a:pt x="300789" y="244642"/>
                    <a:pt x="324852" y="252663"/>
                  </a:cubicBezTo>
                  <a:lnTo>
                    <a:pt x="360947" y="264695"/>
                  </a:lnTo>
                  <a:cubicBezTo>
                    <a:pt x="376989" y="276727"/>
                    <a:pt x="392756" y="289134"/>
                    <a:pt x="409074" y="300790"/>
                  </a:cubicBezTo>
                  <a:cubicBezTo>
                    <a:pt x="431116" y="316534"/>
                    <a:pt x="453030" y="333747"/>
                    <a:pt x="481263" y="336884"/>
                  </a:cubicBezTo>
                  <a:cubicBezTo>
                    <a:pt x="541186" y="343542"/>
                    <a:pt x="601579" y="344905"/>
                    <a:pt x="661737" y="348916"/>
                  </a:cubicBezTo>
                  <a:cubicBezTo>
                    <a:pt x="677779" y="356937"/>
                    <a:pt x="694654" y="363473"/>
                    <a:pt x="709863" y="372979"/>
                  </a:cubicBezTo>
                  <a:cubicBezTo>
                    <a:pt x="793108" y="425007"/>
                    <a:pt x="723171" y="397469"/>
                    <a:pt x="794084" y="421105"/>
                  </a:cubicBezTo>
                  <a:cubicBezTo>
                    <a:pt x="808180" y="430502"/>
                    <a:pt x="863043" y="469232"/>
                    <a:pt x="878305" y="469232"/>
                  </a:cubicBezTo>
                  <a:cubicBezTo>
                    <a:pt x="897985" y="469232"/>
                    <a:pt x="940149" y="415972"/>
                    <a:pt x="950495" y="409074"/>
                  </a:cubicBezTo>
                  <a:cubicBezTo>
                    <a:pt x="961047" y="402039"/>
                    <a:pt x="974558" y="401053"/>
                    <a:pt x="986589" y="397042"/>
                  </a:cubicBezTo>
                  <a:cubicBezTo>
                    <a:pt x="995319" y="398497"/>
                    <a:pt x="1075130" y="407943"/>
                    <a:pt x="1094874" y="421105"/>
                  </a:cubicBezTo>
                  <a:cubicBezTo>
                    <a:pt x="1098211" y="423330"/>
                    <a:pt x="1094874" y="429126"/>
                    <a:pt x="1094874" y="4331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6" name="Freeform 65"/>
            <p:cNvSpPr/>
            <p:nvPr/>
          </p:nvSpPr>
          <p:spPr>
            <a:xfrm>
              <a:off x="1347536" y="2526632"/>
              <a:ext cx="1744579" cy="1046747"/>
            </a:xfrm>
            <a:custGeom>
              <a:avLst/>
              <a:gdLst>
                <a:gd name="connsiteX0" fmla="*/ 1744579 w 1744579"/>
                <a:gd name="connsiteY0" fmla="*/ 0 h 1046747"/>
                <a:gd name="connsiteX1" fmla="*/ 1479884 w 1744579"/>
                <a:gd name="connsiteY1" fmla="*/ 12032 h 1046747"/>
                <a:gd name="connsiteX2" fmla="*/ 1443789 w 1744579"/>
                <a:gd name="connsiteY2" fmla="*/ 60158 h 1046747"/>
                <a:gd name="connsiteX3" fmla="*/ 1395663 w 1744579"/>
                <a:gd name="connsiteY3" fmla="*/ 132347 h 1046747"/>
                <a:gd name="connsiteX4" fmla="*/ 1383631 w 1744579"/>
                <a:gd name="connsiteY4" fmla="*/ 216568 h 1046747"/>
                <a:gd name="connsiteX5" fmla="*/ 1359568 w 1744579"/>
                <a:gd name="connsiteY5" fmla="*/ 421105 h 1046747"/>
                <a:gd name="connsiteX6" fmla="*/ 1335505 w 1744579"/>
                <a:gd name="connsiteY6" fmla="*/ 457200 h 1046747"/>
                <a:gd name="connsiteX7" fmla="*/ 1251284 w 1744579"/>
                <a:gd name="connsiteY7" fmla="*/ 481263 h 1046747"/>
                <a:gd name="connsiteX8" fmla="*/ 1106905 w 1744579"/>
                <a:gd name="connsiteY8" fmla="*/ 493295 h 1046747"/>
                <a:gd name="connsiteX9" fmla="*/ 1094874 w 1744579"/>
                <a:gd name="connsiteY9" fmla="*/ 529389 h 1046747"/>
                <a:gd name="connsiteX10" fmla="*/ 1070810 w 1744579"/>
                <a:gd name="connsiteY10" fmla="*/ 613611 h 1046747"/>
                <a:gd name="connsiteX11" fmla="*/ 1046747 w 1744579"/>
                <a:gd name="connsiteY11" fmla="*/ 649705 h 1046747"/>
                <a:gd name="connsiteX12" fmla="*/ 1034716 w 1744579"/>
                <a:gd name="connsiteY12" fmla="*/ 685800 h 1046747"/>
                <a:gd name="connsiteX13" fmla="*/ 1010653 w 1744579"/>
                <a:gd name="connsiteY13" fmla="*/ 721895 h 1046747"/>
                <a:gd name="connsiteX14" fmla="*/ 998621 w 1744579"/>
                <a:gd name="connsiteY14" fmla="*/ 770021 h 1046747"/>
                <a:gd name="connsiteX15" fmla="*/ 986589 w 1744579"/>
                <a:gd name="connsiteY15" fmla="*/ 842211 h 1046747"/>
                <a:gd name="connsiteX16" fmla="*/ 950495 w 1744579"/>
                <a:gd name="connsiteY16" fmla="*/ 866274 h 1046747"/>
                <a:gd name="connsiteX17" fmla="*/ 806116 w 1744579"/>
                <a:gd name="connsiteY17" fmla="*/ 854242 h 1046747"/>
                <a:gd name="connsiteX18" fmla="*/ 469231 w 1744579"/>
                <a:gd name="connsiteY18" fmla="*/ 830179 h 1046747"/>
                <a:gd name="connsiteX19" fmla="*/ 360947 w 1744579"/>
                <a:gd name="connsiteY19" fmla="*/ 733926 h 1046747"/>
                <a:gd name="connsiteX20" fmla="*/ 288758 w 1744579"/>
                <a:gd name="connsiteY20" fmla="*/ 782053 h 1046747"/>
                <a:gd name="connsiteX21" fmla="*/ 204537 w 1744579"/>
                <a:gd name="connsiteY21" fmla="*/ 878305 h 1046747"/>
                <a:gd name="connsiteX22" fmla="*/ 132347 w 1744579"/>
                <a:gd name="connsiteY22" fmla="*/ 902368 h 1046747"/>
                <a:gd name="connsiteX23" fmla="*/ 96253 w 1744579"/>
                <a:gd name="connsiteY23" fmla="*/ 914400 h 1046747"/>
                <a:gd name="connsiteX24" fmla="*/ 60158 w 1744579"/>
                <a:gd name="connsiteY24" fmla="*/ 926432 h 1046747"/>
                <a:gd name="connsiteX25" fmla="*/ 24063 w 1744579"/>
                <a:gd name="connsiteY25" fmla="*/ 938463 h 1046747"/>
                <a:gd name="connsiteX26" fmla="*/ 12031 w 1744579"/>
                <a:gd name="connsiteY26" fmla="*/ 1010653 h 1046747"/>
                <a:gd name="connsiteX27" fmla="*/ 0 w 1744579"/>
                <a:gd name="connsiteY27" fmla="*/ 1046747 h 104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4579" h="1046747">
                  <a:moveTo>
                    <a:pt x="1744579" y="0"/>
                  </a:moveTo>
                  <a:cubicBezTo>
                    <a:pt x="1656347" y="4011"/>
                    <a:pt x="1566492" y="-5290"/>
                    <a:pt x="1479884" y="12032"/>
                  </a:cubicBezTo>
                  <a:cubicBezTo>
                    <a:pt x="1460221" y="15965"/>
                    <a:pt x="1455288" y="43730"/>
                    <a:pt x="1443789" y="60158"/>
                  </a:cubicBezTo>
                  <a:cubicBezTo>
                    <a:pt x="1427204" y="83850"/>
                    <a:pt x="1395663" y="132347"/>
                    <a:pt x="1395663" y="132347"/>
                  </a:cubicBezTo>
                  <a:cubicBezTo>
                    <a:pt x="1391652" y="160421"/>
                    <a:pt x="1386320" y="188337"/>
                    <a:pt x="1383631" y="216568"/>
                  </a:cubicBezTo>
                  <a:cubicBezTo>
                    <a:pt x="1380946" y="244763"/>
                    <a:pt x="1387092" y="366057"/>
                    <a:pt x="1359568" y="421105"/>
                  </a:cubicBezTo>
                  <a:cubicBezTo>
                    <a:pt x="1353101" y="434039"/>
                    <a:pt x="1346796" y="448167"/>
                    <a:pt x="1335505" y="457200"/>
                  </a:cubicBezTo>
                  <a:cubicBezTo>
                    <a:pt x="1328105" y="463120"/>
                    <a:pt x="1253848" y="480942"/>
                    <a:pt x="1251284" y="481263"/>
                  </a:cubicBezTo>
                  <a:cubicBezTo>
                    <a:pt x="1203364" y="487253"/>
                    <a:pt x="1155031" y="489284"/>
                    <a:pt x="1106905" y="493295"/>
                  </a:cubicBezTo>
                  <a:cubicBezTo>
                    <a:pt x="1102895" y="505326"/>
                    <a:pt x="1098358" y="517195"/>
                    <a:pt x="1094874" y="529389"/>
                  </a:cubicBezTo>
                  <a:cubicBezTo>
                    <a:pt x="1089734" y="547379"/>
                    <a:pt x="1080426" y="594379"/>
                    <a:pt x="1070810" y="613611"/>
                  </a:cubicBezTo>
                  <a:cubicBezTo>
                    <a:pt x="1064343" y="626544"/>
                    <a:pt x="1054768" y="637674"/>
                    <a:pt x="1046747" y="649705"/>
                  </a:cubicBezTo>
                  <a:cubicBezTo>
                    <a:pt x="1042737" y="661737"/>
                    <a:pt x="1040388" y="674456"/>
                    <a:pt x="1034716" y="685800"/>
                  </a:cubicBezTo>
                  <a:cubicBezTo>
                    <a:pt x="1028249" y="698734"/>
                    <a:pt x="1016349" y="708604"/>
                    <a:pt x="1010653" y="721895"/>
                  </a:cubicBezTo>
                  <a:cubicBezTo>
                    <a:pt x="1004139" y="737094"/>
                    <a:pt x="1001864" y="753806"/>
                    <a:pt x="998621" y="770021"/>
                  </a:cubicBezTo>
                  <a:cubicBezTo>
                    <a:pt x="993837" y="793943"/>
                    <a:pt x="997499" y="820391"/>
                    <a:pt x="986589" y="842211"/>
                  </a:cubicBezTo>
                  <a:cubicBezTo>
                    <a:pt x="980122" y="855144"/>
                    <a:pt x="962526" y="858253"/>
                    <a:pt x="950495" y="866274"/>
                  </a:cubicBezTo>
                  <a:cubicBezTo>
                    <a:pt x="902369" y="862263"/>
                    <a:pt x="854339" y="856849"/>
                    <a:pt x="806116" y="854242"/>
                  </a:cubicBezTo>
                  <a:cubicBezTo>
                    <a:pt x="476878" y="836445"/>
                    <a:pt x="602514" y="874608"/>
                    <a:pt x="469231" y="830179"/>
                  </a:cubicBezTo>
                  <a:cubicBezTo>
                    <a:pt x="386817" y="747764"/>
                    <a:pt x="425357" y="776866"/>
                    <a:pt x="360947" y="733926"/>
                  </a:cubicBezTo>
                  <a:cubicBezTo>
                    <a:pt x="318787" y="747980"/>
                    <a:pt x="320302" y="741497"/>
                    <a:pt x="288758" y="782053"/>
                  </a:cubicBezTo>
                  <a:cubicBezTo>
                    <a:pt x="250093" y="831765"/>
                    <a:pt x="255953" y="855454"/>
                    <a:pt x="204537" y="878305"/>
                  </a:cubicBezTo>
                  <a:cubicBezTo>
                    <a:pt x="181358" y="888607"/>
                    <a:pt x="156410" y="894347"/>
                    <a:pt x="132347" y="902368"/>
                  </a:cubicBezTo>
                  <a:lnTo>
                    <a:pt x="96253" y="914400"/>
                  </a:lnTo>
                  <a:lnTo>
                    <a:pt x="60158" y="926432"/>
                  </a:lnTo>
                  <a:lnTo>
                    <a:pt x="24063" y="938463"/>
                  </a:lnTo>
                  <a:cubicBezTo>
                    <a:pt x="20052" y="962526"/>
                    <a:pt x="17323" y="986839"/>
                    <a:pt x="12031" y="1010653"/>
                  </a:cubicBezTo>
                  <a:cubicBezTo>
                    <a:pt x="9280" y="1023033"/>
                    <a:pt x="0" y="1046747"/>
                    <a:pt x="0" y="10467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7" name="Freeform 66"/>
            <p:cNvSpPr/>
            <p:nvPr/>
          </p:nvSpPr>
          <p:spPr>
            <a:xfrm>
              <a:off x="300788" y="4186990"/>
              <a:ext cx="1455822" cy="264695"/>
            </a:xfrm>
            <a:custGeom>
              <a:avLst/>
              <a:gdLst>
                <a:gd name="connsiteX0" fmla="*/ 0 w 1455822"/>
                <a:gd name="connsiteY0" fmla="*/ 0 h 264695"/>
                <a:gd name="connsiteX1" fmla="*/ 120316 w 1455822"/>
                <a:gd name="connsiteY1" fmla="*/ 84221 h 264695"/>
                <a:gd name="connsiteX2" fmla="*/ 192506 w 1455822"/>
                <a:gd name="connsiteY2" fmla="*/ 132348 h 264695"/>
                <a:gd name="connsiteX3" fmla="*/ 300790 w 1455822"/>
                <a:gd name="connsiteY3" fmla="*/ 168442 h 264695"/>
                <a:gd name="connsiteX4" fmla="*/ 336885 w 1455822"/>
                <a:gd name="connsiteY4" fmla="*/ 180474 h 264695"/>
                <a:gd name="connsiteX5" fmla="*/ 481264 w 1455822"/>
                <a:gd name="connsiteY5" fmla="*/ 168442 h 264695"/>
                <a:gd name="connsiteX6" fmla="*/ 553453 w 1455822"/>
                <a:gd name="connsiteY6" fmla="*/ 120316 h 264695"/>
                <a:gd name="connsiteX7" fmla="*/ 589548 w 1455822"/>
                <a:gd name="connsiteY7" fmla="*/ 108285 h 264695"/>
                <a:gd name="connsiteX8" fmla="*/ 661737 w 1455822"/>
                <a:gd name="connsiteY8" fmla="*/ 132348 h 264695"/>
                <a:gd name="connsiteX9" fmla="*/ 697832 w 1455822"/>
                <a:gd name="connsiteY9" fmla="*/ 156411 h 264695"/>
                <a:gd name="connsiteX10" fmla="*/ 770022 w 1455822"/>
                <a:gd name="connsiteY10" fmla="*/ 180474 h 264695"/>
                <a:gd name="connsiteX11" fmla="*/ 806116 w 1455822"/>
                <a:gd name="connsiteY11" fmla="*/ 204537 h 264695"/>
                <a:gd name="connsiteX12" fmla="*/ 902369 w 1455822"/>
                <a:gd name="connsiteY12" fmla="*/ 228600 h 264695"/>
                <a:gd name="connsiteX13" fmla="*/ 938464 w 1455822"/>
                <a:gd name="connsiteY13" fmla="*/ 240632 h 264695"/>
                <a:gd name="connsiteX14" fmla="*/ 1070811 w 1455822"/>
                <a:gd name="connsiteY14" fmla="*/ 252663 h 264695"/>
                <a:gd name="connsiteX15" fmla="*/ 1130969 w 1455822"/>
                <a:gd name="connsiteY15" fmla="*/ 264695 h 264695"/>
                <a:gd name="connsiteX16" fmla="*/ 1263316 w 1455822"/>
                <a:gd name="connsiteY16" fmla="*/ 240632 h 264695"/>
                <a:gd name="connsiteX17" fmla="*/ 1335506 w 1455822"/>
                <a:gd name="connsiteY17" fmla="*/ 216569 h 264695"/>
                <a:gd name="connsiteX18" fmla="*/ 1371600 w 1455822"/>
                <a:gd name="connsiteY18" fmla="*/ 204537 h 264695"/>
                <a:gd name="connsiteX19" fmla="*/ 1455822 w 1455822"/>
                <a:gd name="connsiteY19" fmla="*/ 204537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5822" h="264695">
                  <a:moveTo>
                    <a:pt x="0" y="0"/>
                  </a:moveTo>
                  <a:cubicBezTo>
                    <a:pt x="98477" y="78782"/>
                    <a:pt x="19872" y="20302"/>
                    <a:pt x="120316" y="84221"/>
                  </a:cubicBezTo>
                  <a:cubicBezTo>
                    <a:pt x="144715" y="99748"/>
                    <a:pt x="165070" y="123203"/>
                    <a:pt x="192506" y="132348"/>
                  </a:cubicBezTo>
                  <a:lnTo>
                    <a:pt x="300790" y="168442"/>
                  </a:lnTo>
                  <a:lnTo>
                    <a:pt x="336885" y="180474"/>
                  </a:lnTo>
                  <a:cubicBezTo>
                    <a:pt x="385011" y="176463"/>
                    <a:pt x="434733" y="181367"/>
                    <a:pt x="481264" y="168442"/>
                  </a:cubicBezTo>
                  <a:cubicBezTo>
                    <a:pt x="509129" y="160702"/>
                    <a:pt x="526017" y="129461"/>
                    <a:pt x="553453" y="120316"/>
                  </a:cubicBezTo>
                  <a:lnTo>
                    <a:pt x="589548" y="108285"/>
                  </a:lnTo>
                  <a:cubicBezTo>
                    <a:pt x="613611" y="116306"/>
                    <a:pt x="640632" y="118278"/>
                    <a:pt x="661737" y="132348"/>
                  </a:cubicBezTo>
                  <a:cubicBezTo>
                    <a:pt x="673769" y="140369"/>
                    <a:pt x="684618" y="150538"/>
                    <a:pt x="697832" y="156411"/>
                  </a:cubicBezTo>
                  <a:cubicBezTo>
                    <a:pt x="721011" y="166713"/>
                    <a:pt x="748917" y="166404"/>
                    <a:pt x="770022" y="180474"/>
                  </a:cubicBezTo>
                  <a:cubicBezTo>
                    <a:pt x="782053" y="188495"/>
                    <a:pt x="792527" y="199595"/>
                    <a:pt x="806116" y="204537"/>
                  </a:cubicBezTo>
                  <a:cubicBezTo>
                    <a:pt x="837197" y="215839"/>
                    <a:pt x="870994" y="218142"/>
                    <a:pt x="902369" y="228600"/>
                  </a:cubicBezTo>
                  <a:cubicBezTo>
                    <a:pt x="914401" y="232611"/>
                    <a:pt x="925909" y="238838"/>
                    <a:pt x="938464" y="240632"/>
                  </a:cubicBezTo>
                  <a:cubicBezTo>
                    <a:pt x="982316" y="246897"/>
                    <a:pt x="1026695" y="248653"/>
                    <a:pt x="1070811" y="252663"/>
                  </a:cubicBezTo>
                  <a:cubicBezTo>
                    <a:pt x="1090864" y="256674"/>
                    <a:pt x="1110519" y="264695"/>
                    <a:pt x="1130969" y="264695"/>
                  </a:cubicBezTo>
                  <a:cubicBezTo>
                    <a:pt x="1140135" y="264695"/>
                    <a:pt x="1248977" y="244543"/>
                    <a:pt x="1263316" y="240632"/>
                  </a:cubicBezTo>
                  <a:cubicBezTo>
                    <a:pt x="1287787" y="233958"/>
                    <a:pt x="1311443" y="224590"/>
                    <a:pt x="1335506" y="216569"/>
                  </a:cubicBezTo>
                  <a:cubicBezTo>
                    <a:pt x="1347537" y="212558"/>
                    <a:pt x="1358918" y="204537"/>
                    <a:pt x="1371600" y="204537"/>
                  </a:cubicBezTo>
                  <a:lnTo>
                    <a:pt x="1455822" y="2045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8" name="Freeform 67"/>
            <p:cNvSpPr/>
            <p:nvPr/>
          </p:nvSpPr>
          <p:spPr>
            <a:xfrm>
              <a:off x="757987" y="6460960"/>
              <a:ext cx="2658979" cy="204536"/>
            </a:xfrm>
            <a:custGeom>
              <a:avLst/>
              <a:gdLst>
                <a:gd name="connsiteX0" fmla="*/ 0 w 2658979"/>
                <a:gd name="connsiteY0" fmla="*/ 180473 h 204536"/>
                <a:gd name="connsiteX1" fmla="*/ 108285 w 2658979"/>
                <a:gd name="connsiteY1" fmla="*/ 156410 h 204536"/>
                <a:gd name="connsiteX2" fmla="*/ 192506 w 2658979"/>
                <a:gd name="connsiteY2" fmla="*/ 108284 h 204536"/>
                <a:gd name="connsiteX3" fmla="*/ 240632 w 2658979"/>
                <a:gd name="connsiteY3" fmla="*/ 96252 h 204536"/>
                <a:gd name="connsiteX4" fmla="*/ 312822 w 2658979"/>
                <a:gd name="connsiteY4" fmla="*/ 72189 h 204536"/>
                <a:gd name="connsiteX5" fmla="*/ 517358 w 2658979"/>
                <a:gd name="connsiteY5" fmla="*/ 48126 h 204536"/>
                <a:gd name="connsiteX6" fmla="*/ 565485 w 2658979"/>
                <a:gd name="connsiteY6" fmla="*/ 36094 h 204536"/>
                <a:gd name="connsiteX7" fmla="*/ 986590 w 2658979"/>
                <a:gd name="connsiteY7" fmla="*/ 24063 h 204536"/>
                <a:gd name="connsiteX8" fmla="*/ 1034716 w 2658979"/>
                <a:gd name="connsiteY8" fmla="*/ 12031 h 204536"/>
                <a:gd name="connsiteX9" fmla="*/ 1070811 w 2658979"/>
                <a:gd name="connsiteY9" fmla="*/ 0 h 204536"/>
                <a:gd name="connsiteX10" fmla="*/ 1299411 w 2658979"/>
                <a:gd name="connsiteY10" fmla="*/ 12031 h 204536"/>
                <a:gd name="connsiteX11" fmla="*/ 1407695 w 2658979"/>
                <a:gd name="connsiteY11" fmla="*/ 36094 h 204536"/>
                <a:gd name="connsiteX12" fmla="*/ 1443790 w 2658979"/>
                <a:gd name="connsiteY12" fmla="*/ 48126 h 204536"/>
                <a:gd name="connsiteX13" fmla="*/ 1696453 w 2658979"/>
                <a:gd name="connsiteY13" fmla="*/ 60157 h 204536"/>
                <a:gd name="connsiteX14" fmla="*/ 1888958 w 2658979"/>
                <a:gd name="connsiteY14" fmla="*/ 84221 h 204536"/>
                <a:gd name="connsiteX15" fmla="*/ 1973179 w 2658979"/>
                <a:gd name="connsiteY15" fmla="*/ 96252 h 204536"/>
                <a:gd name="connsiteX16" fmla="*/ 2189748 w 2658979"/>
                <a:gd name="connsiteY16" fmla="*/ 120315 h 204536"/>
                <a:gd name="connsiteX17" fmla="*/ 2394285 w 2658979"/>
                <a:gd name="connsiteY17" fmla="*/ 132347 h 204536"/>
                <a:gd name="connsiteX18" fmla="*/ 2466474 w 2658979"/>
                <a:gd name="connsiteY18" fmla="*/ 156410 h 204536"/>
                <a:gd name="connsiteX19" fmla="*/ 2502569 w 2658979"/>
                <a:gd name="connsiteY19" fmla="*/ 168442 h 204536"/>
                <a:gd name="connsiteX20" fmla="*/ 2538664 w 2658979"/>
                <a:gd name="connsiteY20" fmla="*/ 192505 h 204536"/>
                <a:gd name="connsiteX21" fmla="*/ 2658979 w 2658979"/>
                <a:gd name="connsiteY21" fmla="*/ 204536 h 20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979" h="204536">
                  <a:moveTo>
                    <a:pt x="0" y="180473"/>
                  </a:moveTo>
                  <a:cubicBezTo>
                    <a:pt x="16342" y="177205"/>
                    <a:pt x="88861" y="163694"/>
                    <a:pt x="108285" y="156410"/>
                  </a:cubicBezTo>
                  <a:cubicBezTo>
                    <a:pt x="308097" y="81480"/>
                    <a:pt x="29621" y="178092"/>
                    <a:pt x="192506" y="108284"/>
                  </a:cubicBezTo>
                  <a:cubicBezTo>
                    <a:pt x="207705" y="101770"/>
                    <a:pt x="224794" y="101004"/>
                    <a:pt x="240632" y="96252"/>
                  </a:cubicBezTo>
                  <a:cubicBezTo>
                    <a:pt x="264927" y="88963"/>
                    <a:pt x="287583" y="74713"/>
                    <a:pt x="312822" y="72189"/>
                  </a:cubicBezTo>
                  <a:cubicBezTo>
                    <a:pt x="377334" y="65737"/>
                    <a:pt x="452354" y="59945"/>
                    <a:pt x="517358" y="48126"/>
                  </a:cubicBezTo>
                  <a:cubicBezTo>
                    <a:pt x="533627" y="45168"/>
                    <a:pt x="548971" y="36941"/>
                    <a:pt x="565485" y="36094"/>
                  </a:cubicBezTo>
                  <a:cubicBezTo>
                    <a:pt x="705726" y="28902"/>
                    <a:pt x="846222" y="28073"/>
                    <a:pt x="986590" y="24063"/>
                  </a:cubicBezTo>
                  <a:cubicBezTo>
                    <a:pt x="1002632" y="20052"/>
                    <a:pt x="1018816" y="16574"/>
                    <a:pt x="1034716" y="12031"/>
                  </a:cubicBezTo>
                  <a:cubicBezTo>
                    <a:pt x="1046910" y="8547"/>
                    <a:pt x="1058129" y="0"/>
                    <a:pt x="1070811" y="0"/>
                  </a:cubicBezTo>
                  <a:cubicBezTo>
                    <a:pt x="1147116" y="0"/>
                    <a:pt x="1223211" y="8021"/>
                    <a:pt x="1299411" y="12031"/>
                  </a:cubicBezTo>
                  <a:cubicBezTo>
                    <a:pt x="1380666" y="39117"/>
                    <a:pt x="1280646" y="7861"/>
                    <a:pt x="1407695" y="36094"/>
                  </a:cubicBezTo>
                  <a:cubicBezTo>
                    <a:pt x="1420076" y="38845"/>
                    <a:pt x="1431151" y="47073"/>
                    <a:pt x="1443790" y="48126"/>
                  </a:cubicBezTo>
                  <a:cubicBezTo>
                    <a:pt x="1527815" y="55128"/>
                    <a:pt x="1612232" y="56147"/>
                    <a:pt x="1696453" y="60157"/>
                  </a:cubicBezTo>
                  <a:cubicBezTo>
                    <a:pt x="1816066" y="84080"/>
                    <a:pt x="1701547" y="63398"/>
                    <a:pt x="1888958" y="84221"/>
                  </a:cubicBezTo>
                  <a:cubicBezTo>
                    <a:pt x="1917143" y="87353"/>
                    <a:pt x="1945105" y="92242"/>
                    <a:pt x="1973179" y="96252"/>
                  </a:cubicBezTo>
                  <a:cubicBezTo>
                    <a:pt x="2065847" y="127142"/>
                    <a:pt x="1999589" y="108430"/>
                    <a:pt x="2189748" y="120315"/>
                  </a:cubicBezTo>
                  <a:lnTo>
                    <a:pt x="2394285" y="132347"/>
                  </a:lnTo>
                  <a:lnTo>
                    <a:pt x="2466474" y="156410"/>
                  </a:lnTo>
                  <a:cubicBezTo>
                    <a:pt x="2478506" y="160421"/>
                    <a:pt x="2492016" y="161407"/>
                    <a:pt x="2502569" y="168442"/>
                  </a:cubicBezTo>
                  <a:cubicBezTo>
                    <a:pt x="2514601" y="176463"/>
                    <a:pt x="2524574" y="189254"/>
                    <a:pt x="2538664" y="192505"/>
                  </a:cubicBezTo>
                  <a:cubicBezTo>
                    <a:pt x="2577937" y="201568"/>
                    <a:pt x="2658979" y="204536"/>
                    <a:pt x="2658979" y="2045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9" name="Freeform 59"/>
            <p:cNvSpPr>
              <a:spLocks/>
            </p:cNvSpPr>
            <p:nvPr/>
          </p:nvSpPr>
          <p:spPr bwMode="auto">
            <a:xfrm rot="2165886">
              <a:off x="1134579" y="1367547"/>
              <a:ext cx="1079248" cy="1086478"/>
            </a:xfrm>
            <a:custGeom>
              <a:avLst/>
              <a:gdLst>
                <a:gd name="T0" fmla="*/ 783 w 818"/>
                <a:gd name="T1" fmla="*/ 349 h 523"/>
                <a:gd name="T2" fmla="*/ 818 w 818"/>
                <a:gd name="T3" fmla="*/ 459 h 523"/>
                <a:gd name="T4" fmla="*/ 703 w 818"/>
                <a:gd name="T5" fmla="*/ 509 h 523"/>
                <a:gd name="T6" fmla="*/ 656 w 818"/>
                <a:gd name="T7" fmla="*/ 521 h 523"/>
                <a:gd name="T8" fmla="*/ 591 w 818"/>
                <a:gd name="T9" fmla="*/ 492 h 523"/>
                <a:gd name="T10" fmla="*/ 571 w 818"/>
                <a:gd name="T11" fmla="*/ 506 h 523"/>
                <a:gd name="T12" fmla="*/ 548 w 818"/>
                <a:gd name="T13" fmla="*/ 499 h 523"/>
                <a:gd name="T14" fmla="*/ 504 w 818"/>
                <a:gd name="T15" fmla="*/ 495 h 523"/>
                <a:gd name="T16" fmla="*/ 387 w 818"/>
                <a:gd name="T17" fmla="*/ 486 h 523"/>
                <a:gd name="T18" fmla="*/ 353 w 818"/>
                <a:gd name="T19" fmla="*/ 408 h 523"/>
                <a:gd name="T20" fmla="*/ 284 w 818"/>
                <a:gd name="T21" fmla="*/ 277 h 523"/>
                <a:gd name="T22" fmla="*/ 238 w 818"/>
                <a:gd name="T23" fmla="*/ 139 h 523"/>
                <a:gd name="T24" fmla="*/ 115 w 818"/>
                <a:gd name="T25" fmla="*/ 147 h 523"/>
                <a:gd name="T26" fmla="*/ 0 w 818"/>
                <a:gd name="T27" fmla="*/ 85 h 523"/>
                <a:gd name="T28" fmla="*/ 108 w 818"/>
                <a:gd name="T29" fmla="*/ 47 h 523"/>
                <a:gd name="T30" fmla="*/ 169 w 818"/>
                <a:gd name="T31" fmla="*/ 39 h 523"/>
                <a:gd name="T32" fmla="*/ 284 w 818"/>
                <a:gd name="T33" fmla="*/ 1 h 523"/>
                <a:gd name="T34" fmla="*/ 415 w 818"/>
                <a:gd name="T35" fmla="*/ 32 h 523"/>
                <a:gd name="T36" fmla="*/ 438 w 818"/>
                <a:gd name="T37" fmla="*/ 131 h 523"/>
                <a:gd name="T38" fmla="*/ 511 w 818"/>
                <a:gd name="T39" fmla="*/ 254 h 523"/>
                <a:gd name="T40" fmla="*/ 629 w 818"/>
                <a:gd name="T41" fmla="*/ 301 h 523"/>
                <a:gd name="T42" fmla="*/ 723 w 818"/>
                <a:gd name="T43" fmla="*/ 315 h 523"/>
                <a:gd name="T44" fmla="*/ 783 w 818"/>
                <a:gd name="T45" fmla="*/ 349 h 523"/>
                <a:gd name="connsiteX0" fmla="*/ 8260 w 8688"/>
                <a:gd name="connsiteY0" fmla="*/ 8852 h 12146"/>
                <a:gd name="connsiteX1" fmla="*/ 8688 w 8688"/>
                <a:gd name="connsiteY1" fmla="*/ 10955 h 12146"/>
                <a:gd name="connsiteX2" fmla="*/ 7282 w 8688"/>
                <a:gd name="connsiteY2" fmla="*/ 11911 h 12146"/>
                <a:gd name="connsiteX3" fmla="*/ 6708 w 8688"/>
                <a:gd name="connsiteY3" fmla="*/ 12141 h 12146"/>
                <a:gd name="connsiteX4" fmla="*/ 5913 w 8688"/>
                <a:gd name="connsiteY4" fmla="*/ 11586 h 12146"/>
                <a:gd name="connsiteX5" fmla="*/ 5668 w 8688"/>
                <a:gd name="connsiteY5" fmla="*/ 11854 h 12146"/>
                <a:gd name="connsiteX6" fmla="*/ 5387 w 8688"/>
                <a:gd name="connsiteY6" fmla="*/ 11720 h 12146"/>
                <a:gd name="connsiteX7" fmla="*/ 4849 w 8688"/>
                <a:gd name="connsiteY7" fmla="*/ 11644 h 12146"/>
                <a:gd name="connsiteX8" fmla="*/ 3419 w 8688"/>
                <a:gd name="connsiteY8" fmla="*/ 11472 h 12146"/>
                <a:gd name="connsiteX9" fmla="*/ 3003 w 8688"/>
                <a:gd name="connsiteY9" fmla="*/ 9980 h 12146"/>
                <a:gd name="connsiteX10" fmla="*/ 2160 w 8688"/>
                <a:gd name="connsiteY10" fmla="*/ 7475 h 12146"/>
                <a:gd name="connsiteX11" fmla="*/ 1598 w 8688"/>
                <a:gd name="connsiteY11" fmla="*/ 4837 h 12146"/>
                <a:gd name="connsiteX12" fmla="*/ 94 w 8688"/>
                <a:gd name="connsiteY12" fmla="*/ 4990 h 12146"/>
                <a:gd name="connsiteX13" fmla="*/ 1018 w 8688"/>
                <a:gd name="connsiteY13" fmla="*/ 1 h 12146"/>
                <a:gd name="connsiteX14" fmla="*/ 8 w 8688"/>
                <a:gd name="connsiteY14" fmla="*/ 3078 h 12146"/>
                <a:gd name="connsiteX15" fmla="*/ 754 w 8688"/>
                <a:gd name="connsiteY15" fmla="*/ 2925 h 12146"/>
                <a:gd name="connsiteX16" fmla="*/ 2160 w 8688"/>
                <a:gd name="connsiteY16" fmla="*/ 2198 h 12146"/>
                <a:gd name="connsiteX17" fmla="*/ 3761 w 8688"/>
                <a:gd name="connsiteY17" fmla="*/ 2791 h 12146"/>
                <a:gd name="connsiteX18" fmla="*/ 4043 w 8688"/>
                <a:gd name="connsiteY18" fmla="*/ 4684 h 12146"/>
                <a:gd name="connsiteX19" fmla="*/ 4935 w 8688"/>
                <a:gd name="connsiteY19" fmla="*/ 7036 h 12146"/>
                <a:gd name="connsiteX20" fmla="*/ 6377 w 8688"/>
                <a:gd name="connsiteY20" fmla="*/ 7934 h 12146"/>
                <a:gd name="connsiteX21" fmla="*/ 7527 w 8688"/>
                <a:gd name="connsiteY21" fmla="*/ 8202 h 12146"/>
                <a:gd name="connsiteX22" fmla="*/ 8260 w 8688"/>
                <a:gd name="connsiteY22" fmla="*/ 8852 h 12146"/>
                <a:gd name="connsiteX0" fmla="*/ 9507 w 10000"/>
                <a:gd name="connsiteY0" fmla="*/ 7288 h 10000"/>
                <a:gd name="connsiteX1" fmla="*/ 10000 w 10000"/>
                <a:gd name="connsiteY1" fmla="*/ 9019 h 10000"/>
                <a:gd name="connsiteX2" fmla="*/ 8382 w 10000"/>
                <a:gd name="connsiteY2" fmla="*/ 9807 h 10000"/>
                <a:gd name="connsiteX3" fmla="*/ 7721 w 10000"/>
                <a:gd name="connsiteY3" fmla="*/ 9996 h 10000"/>
                <a:gd name="connsiteX4" fmla="*/ 6806 w 10000"/>
                <a:gd name="connsiteY4" fmla="*/ 9539 h 10000"/>
                <a:gd name="connsiteX5" fmla="*/ 6524 w 10000"/>
                <a:gd name="connsiteY5" fmla="*/ 9760 h 10000"/>
                <a:gd name="connsiteX6" fmla="*/ 6201 w 10000"/>
                <a:gd name="connsiteY6" fmla="*/ 9649 h 10000"/>
                <a:gd name="connsiteX7" fmla="*/ 5581 w 10000"/>
                <a:gd name="connsiteY7" fmla="*/ 9587 h 10000"/>
                <a:gd name="connsiteX8" fmla="*/ 3935 w 10000"/>
                <a:gd name="connsiteY8" fmla="*/ 9445 h 10000"/>
                <a:gd name="connsiteX9" fmla="*/ 3456 w 10000"/>
                <a:gd name="connsiteY9" fmla="*/ 8217 h 10000"/>
                <a:gd name="connsiteX10" fmla="*/ 2486 w 10000"/>
                <a:gd name="connsiteY10" fmla="*/ 6154 h 10000"/>
                <a:gd name="connsiteX11" fmla="*/ 1839 w 10000"/>
                <a:gd name="connsiteY11" fmla="*/ 3982 h 10000"/>
                <a:gd name="connsiteX12" fmla="*/ 108 w 10000"/>
                <a:gd name="connsiteY12" fmla="*/ 4108 h 10000"/>
                <a:gd name="connsiteX13" fmla="*/ 1172 w 10000"/>
                <a:gd name="connsiteY13" fmla="*/ 1 h 10000"/>
                <a:gd name="connsiteX14" fmla="*/ 9 w 10000"/>
                <a:gd name="connsiteY14" fmla="*/ 2534 h 10000"/>
                <a:gd name="connsiteX15" fmla="*/ 2131 w 10000"/>
                <a:gd name="connsiteY15" fmla="*/ 829 h 10000"/>
                <a:gd name="connsiteX16" fmla="*/ 2486 w 10000"/>
                <a:gd name="connsiteY16" fmla="*/ 1810 h 10000"/>
                <a:gd name="connsiteX17" fmla="*/ 4329 w 10000"/>
                <a:gd name="connsiteY17" fmla="*/ 2298 h 10000"/>
                <a:gd name="connsiteX18" fmla="*/ 4654 w 10000"/>
                <a:gd name="connsiteY18" fmla="*/ 3856 h 10000"/>
                <a:gd name="connsiteX19" fmla="*/ 5680 w 10000"/>
                <a:gd name="connsiteY19" fmla="*/ 5793 h 10000"/>
                <a:gd name="connsiteX20" fmla="*/ 7340 w 10000"/>
                <a:gd name="connsiteY20" fmla="*/ 6532 h 10000"/>
                <a:gd name="connsiteX21" fmla="*/ 8664 w 10000"/>
                <a:gd name="connsiteY21" fmla="*/ 6753 h 10000"/>
                <a:gd name="connsiteX22" fmla="*/ 9507 w 10000"/>
                <a:gd name="connsiteY22" fmla="*/ 7288 h 10000"/>
                <a:gd name="connsiteX0" fmla="*/ 9466 w 9959"/>
                <a:gd name="connsiteY0" fmla="*/ 8049 h 10761"/>
                <a:gd name="connsiteX1" fmla="*/ 9959 w 9959"/>
                <a:gd name="connsiteY1" fmla="*/ 9780 h 10761"/>
                <a:gd name="connsiteX2" fmla="*/ 8341 w 9959"/>
                <a:gd name="connsiteY2" fmla="*/ 10568 h 10761"/>
                <a:gd name="connsiteX3" fmla="*/ 7680 w 9959"/>
                <a:gd name="connsiteY3" fmla="*/ 10757 h 10761"/>
                <a:gd name="connsiteX4" fmla="*/ 6765 w 9959"/>
                <a:gd name="connsiteY4" fmla="*/ 10300 h 10761"/>
                <a:gd name="connsiteX5" fmla="*/ 6483 w 9959"/>
                <a:gd name="connsiteY5" fmla="*/ 10521 h 10761"/>
                <a:gd name="connsiteX6" fmla="*/ 6160 w 9959"/>
                <a:gd name="connsiteY6" fmla="*/ 10410 h 10761"/>
                <a:gd name="connsiteX7" fmla="*/ 5540 w 9959"/>
                <a:gd name="connsiteY7" fmla="*/ 10348 h 10761"/>
                <a:gd name="connsiteX8" fmla="*/ 3894 w 9959"/>
                <a:gd name="connsiteY8" fmla="*/ 10206 h 10761"/>
                <a:gd name="connsiteX9" fmla="*/ 3415 w 9959"/>
                <a:gd name="connsiteY9" fmla="*/ 8978 h 10761"/>
                <a:gd name="connsiteX10" fmla="*/ 2445 w 9959"/>
                <a:gd name="connsiteY10" fmla="*/ 6915 h 10761"/>
                <a:gd name="connsiteX11" fmla="*/ 1798 w 9959"/>
                <a:gd name="connsiteY11" fmla="*/ 4743 h 10761"/>
                <a:gd name="connsiteX12" fmla="*/ 67 w 9959"/>
                <a:gd name="connsiteY12" fmla="*/ 4869 h 10761"/>
                <a:gd name="connsiteX13" fmla="*/ 1131 w 9959"/>
                <a:gd name="connsiteY13" fmla="*/ 762 h 10761"/>
                <a:gd name="connsiteX14" fmla="*/ 2429 w 9959"/>
                <a:gd name="connsiteY14" fmla="*/ 41 h 10761"/>
                <a:gd name="connsiteX15" fmla="*/ 2090 w 9959"/>
                <a:gd name="connsiteY15" fmla="*/ 1590 h 10761"/>
                <a:gd name="connsiteX16" fmla="*/ 2445 w 9959"/>
                <a:gd name="connsiteY16" fmla="*/ 2571 h 10761"/>
                <a:gd name="connsiteX17" fmla="*/ 4288 w 9959"/>
                <a:gd name="connsiteY17" fmla="*/ 3059 h 10761"/>
                <a:gd name="connsiteX18" fmla="*/ 4613 w 9959"/>
                <a:gd name="connsiteY18" fmla="*/ 4617 h 10761"/>
                <a:gd name="connsiteX19" fmla="*/ 5639 w 9959"/>
                <a:gd name="connsiteY19" fmla="*/ 6554 h 10761"/>
                <a:gd name="connsiteX20" fmla="*/ 7299 w 9959"/>
                <a:gd name="connsiteY20" fmla="*/ 7293 h 10761"/>
                <a:gd name="connsiteX21" fmla="*/ 8623 w 9959"/>
                <a:gd name="connsiteY21" fmla="*/ 7514 h 10761"/>
                <a:gd name="connsiteX22" fmla="*/ 9466 w 9959"/>
                <a:gd name="connsiteY22" fmla="*/ 804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59" h="10761">
                  <a:moveTo>
                    <a:pt x="9466" y="8049"/>
                  </a:moveTo>
                  <a:cubicBezTo>
                    <a:pt x="9326" y="8569"/>
                    <a:pt x="9875" y="9245"/>
                    <a:pt x="9959" y="9780"/>
                  </a:cubicBezTo>
                  <a:cubicBezTo>
                    <a:pt x="9762" y="10442"/>
                    <a:pt x="8861" y="10395"/>
                    <a:pt x="8341" y="10568"/>
                  </a:cubicBezTo>
                  <a:cubicBezTo>
                    <a:pt x="8101" y="10647"/>
                    <a:pt x="7961" y="10788"/>
                    <a:pt x="7680" y="10757"/>
                  </a:cubicBezTo>
                  <a:cubicBezTo>
                    <a:pt x="7398" y="10726"/>
                    <a:pt x="6948" y="10410"/>
                    <a:pt x="6765" y="10300"/>
                  </a:cubicBezTo>
                  <a:cubicBezTo>
                    <a:pt x="6666" y="10379"/>
                    <a:pt x="6610" y="10505"/>
                    <a:pt x="6483" y="10521"/>
                  </a:cubicBezTo>
                  <a:cubicBezTo>
                    <a:pt x="6371" y="10536"/>
                    <a:pt x="6272" y="10426"/>
                    <a:pt x="6160" y="10410"/>
                  </a:cubicBezTo>
                  <a:cubicBezTo>
                    <a:pt x="5372" y="10348"/>
                    <a:pt x="6371" y="10678"/>
                    <a:pt x="5540" y="10348"/>
                  </a:cubicBezTo>
                  <a:cubicBezTo>
                    <a:pt x="4977" y="10474"/>
                    <a:pt x="4443" y="10395"/>
                    <a:pt x="3894" y="10206"/>
                  </a:cubicBezTo>
                  <a:cubicBezTo>
                    <a:pt x="3177" y="9544"/>
                    <a:pt x="3571" y="9954"/>
                    <a:pt x="3415" y="8978"/>
                  </a:cubicBezTo>
                  <a:cubicBezTo>
                    <a:pt x="2741" y="8522"/>
                    <a:pt x="3162" y="7167"/>
                    <a:pt x="2445" y="6915"/>
                  </a:cubicBezTo>
                  <a:cubicBezTo>
                    <a:pt x="1713" y="7231"/>
                    <a:pt x="2586" y="4696"/>
                    <a:pt x="1798" y="4743"/>
                  </a:cubicBezTo>
                  <a:cubicBezTo>
                    <a:pt x="1446" y="4759"/>
                    <a:pt x="433" y="4759"/>
                    <a:pt x="67" y="4869"/>
                  </a:cubicBezTo>
                  <a:cubicBezTo>
                    <a:pt x="-326" y="4743"/>
                    <a:pt x="1145" y="1029"/>
                    <a:pt x="1131" y="762"/>
                  </a:cubicBezTo>
                  <a:cubicBezTo>
                    <a:pt x="1553" y="684"/>
                    <a:pt x="2289" y="513"/>
                    <a:pt x="2429" y="41"/>
                  </a:cubicBezTo>
                  <a:cubicBezTo>
                    <a:pt x="2894" y="-337"/>
                    <a:pt x="1667" y="2031"/>
                    <a:pt x="2090" y="1590"/>
                  </a:cubicBezTo>
                  <a:cubicBezTo>
                    <a:pt x="2386" y="1385"/>
                    <a:pt x="2079" y="2326"/>
                    <a:pt x="2445" y="2571"/>
                  </a:cubicBezTo>
                  <a:cubicBezTo>
                    <a:pt x="2811" y="2816"/>
                    <a:pt x="3923" y="2712"/>
                    <a:pt x="4288" y="3059"/>
                  </a:cubicBezTo>
                  <a:cubicBezTo>
                    <a:pt x="4837" y="4255"/>
                    <a:pt x="4161" y="3941"/>
                    <a:pt x="4613" y="4617"/>
                  </a:cubicBezTo>
                  <a:cubicBezTo>
                    <a:pt x="5836" y="6239"/>
                    <a:pt x="4570" y="5798"/>
                    <a:pt x="5639" y="6554"/>
                  </a:cubicBezTo>
                  <a:cubicBezTo>
                    <a:pt x="5836" y="6680"/>
                    <a:pt x="7299" y="7293"/>
                    <a:pt x="7299" y="7293"/>
                  </a:cubicBezTo>
                  <a:cubicBezTo>
                    <a:pt x="7848" y="7813"/>
                    <a:pt x="8101" y="6947"/>
                    <a:pt x="8623" y="7514"/>
                  </a:cubicBezTo>
                  <a:cubicBezTo>
                    <a:pt x="8833" y="7750"/>
                    <a:pt x="8650" y="7687"/>
                    <a:pt x="9466" y="8049"/>
                  </a:cubicBezTo>
                  <a:close/>
                </a:path>
              </a:pathLst>
            </a:custGeom>
            <a:solidFill>
              <a:srgbClr val="8FB3D7"/>
            </a:solidFill>
            <a:ln w="1905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pic>
          <p:nvPicPr>
            <p:cNvPr id="70"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92" y="3890199"/>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80"/>
            <p:cNvSpPr>
              <a:spLocks noChangeArrowheads="1"/>
            </p:cNvSpPr>
            <p:nvPr/>
          </p:nvSpPr>
          <p:spPr bwMode="auto">
            <a:xfrm>
              <a:off x="300788" y="3573379"/>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pic>
          <p:nvPicPr>
            <p:cNvPr id="72" name="Picture 75" descr="Graph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100" y="6020695"/>
              <a:ext cx="744136" cy="44821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6"/>
            <p:cNvSpPr>
              <a:spLocks noChangeArrowheads="1"/>
            </p:cNvSpPr>
            <p:nvPr/>
          </p:nvSpPr>
          <p:spPr bwMode="auto">
            <a:xfrm>
              <a:off x="2448674" y="58045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Urban</a:t>
              </a:r>
            </a:p>
          </p:txBody>
        </p:sp>
        <p:pic>
          <p:nvPicPr>
            <p:cNvPr id="7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401" y="4511108"/>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p:cNvSpPr>
              <a:spLocks noChangeArrowheads="1"/>
            </p:cNvSpPr>
            <p:nvPr/>
          </p:nvSpPr>
          <p:spPr bwMode="auto">
            <a:xfrm rot="21447434">
              <a:off x="2409970" y="4938404"/>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76"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88" y="2526632"/>
              <a:ext cx="831054" cy="4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ectangle 74"/>
            <p:cNvSpPr>
              <a:spLocks noChangeArrowheads="1"/>
            </p:cNvSpPr>
            <p:nvPr/>
          </p:nvSpPr>
          <p:spPr bwMode="auto">
            <a:xfrm>
              <a:off x="165467" y="3020935"/>
              <a:ext cx="968291" cy="21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Irrigation</a:t>
              </a:r>
            </a:p>
          </p:txBody>
        </p:sp>
        <p:pic>
          <p:nvPicPr>
            <p:cNvPr id="78" name="Picture 79" descr="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246" y="2909626"/>
              <a:ext cx="690766" cy="42913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80"/>
            <p:cNvSpPr>
              <a:spLocks noChangeArrowheads="1"/>
            </p:cNvSpPr>
            <p:nvPr/>
          </p:nvSpPr>
          <p:spPr bwMode="auto">
            <a:xfrm>
              <a:off x="2607969" y="2617688"/>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Rural</a:t>
              </a:r>
            </a:p>
          </p:txBody>
        </p:sp>
        <p:sp>
          <p:nvSpPr>
            <p:cNvPr id="80" name="Freeform 81"/>
            <p:cNvSpPr>
              <a:spLocks/>
            </p:cNvSpPr>
            <p:nvPr/>
          </p:nvSpPr>
          <p:spPr bwMode="auto">
            <a:xfrm rot="14903300">
              <a:off x="426474" y="812175"/>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81" name="Freeform 81"/>
            <p:cNvSpPr>
              <a:spLocks/>
            </p:cNvSpPr>
            <p:nvPr/>
          </p:nvSpPr>
          <p:spPr bwMode="auto">
            <a:xfrm rot="14903300">
              <a:off x="724695" y="1018894"/>
              <a:ext cx="209481" cy="171709"/>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82" name="Freeform 81"/>
            <p:cNvSpPr>
              <a:spLocks/>
            </p:cNvSpPr>
            <p:nvPr/>
          </p:nvSpPr>
          <p:spPr bwMode="auto">
            <a:xfrm rot="14903300">
              <a:off x="1095752" y="1092243"/>
              <a:ext cx="164325" cy="299794"/>
            </a:xfrm>
            <a:custGeom>
              <a:avLst/>
              <a:gdLst>
                <a:gd name="T0" fmla="*/ 24 w 89"/>
                <a:gd name="T1" fmla="*/ 68 h 68"/>
                <a:gd name="T2" fmla="*/ 1 w 89"/>
                <a:gd name="T3" fmla="*/ 28 h 68"/>
                <a:gd name="T4" fmla="*/ 73 w 89"/>
                <a:gd name="T5" fmla="*/ 0 h 68"/>
                <a:gd name="T6" fmla="*/ 89 w 89"/>
                <a:gd name="T7" fmla="*/ 16 h 68"/>
                <a:gd name="T8" fmla="*/ 24 w 89"/>
                <a:gd name="T9" fmla="*/ 68 h 68"/>
              </a:gdLst>
              <a:ahLst/>
              <a:cxnLst>
                <a:cxn ang="0">
                  <a:pos x="T0" y="T1"/>
                </a:cxn>
                <a:cxn ang="0">
                  <a:pos x="T2" y="T3"/>
                </a:cxn>
                <a:cxn ang="0">
                  <a:pos x="T4" y="T5"/>
                </a:cxn>
                <a:cxn ang="0">
                  <a:pos x="T6" y="T7"/>
                </a:cxn>
                <a:cxn ang="0">
                  <a:pos x="T8" y="T9"/>
                </a:cxn>
              </a:cxnLst>
              <a:rect l="0" t="0" r="r" b="b"/>
              <a:pathLst>
                <a:path w="89" h="68">
                  <a:moveTo>
                    <a:pt x="24" y="68"/>
                  </a:moveTo>
                  <a:cubicBezTo>
                    <a:pt x="24" y="68"/>
                    <a:pt x="0" y="30"/>
                    <a:pt x="1" y="28"/>
                  </a:cubicBezTo>
                  <a:cubicBezTo>
                    <a:pt x="15" y="7"/>
                    <a:pt x="56" y="19"/>
                    <a:pt x="73" y="0"/>
                  </a:cubicBezTo>
                  <a:cubicBezTo>
                    <a:pt x="78" y="5"/>
                    <a:pt x="89" y="8"/>
                    <a:pt x="89" y="16"/>
                  </a:cubicBezTo>
                  <a:cubicBezTo>
                    <a:pt x="89" y="42"/>
                    <a:pt x="54" y="68"/>
                    <a:pt x="24" y="68"/>
                  </a:cubicBezTo>
                  <a:close/>
                </a:path>
              </a:pathLst>
            </a:custGeom>
            <a:solidFill>
              <a:srgbClr val="8FB3D7"/>
            </a:solidFill>
            <a:ln w="12700" cap="flat" cmpd="sng">
              <a:solidFill>
                <a:srgbClr val="00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dirty="0" smtClean="0">
                <a:solidFill>
                  <a:srgbClr val="FFFFFF"/>
                </a:solidFill>
              </a:endParaRPr>
            </a:p>
          </p:txBody>
        </p:sp>
        <p:sp>
          <p:nvSpPr>
            <p:cNvPr id="83" name="Rectangle 80"/>
            <p:cNvSpPr>
              <a:spLocks noChangeArrowheads="1"/>
            </p:cNvSpPr>
            <p:nvPr/>
          </p:nvSpPr>
          <p:spPr bwMode="auto">
            <a:xfrm>
              <a:off x="345289" y="429036"/>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Small Dams</a:t>
              </a:r>
            </a:p>
          </p:txBody>
        </p:sp>
        <p:sp>
          <p:nvSpPr>
            <p:cNvPr id="84" name="Rectangle 71"/>
            <p:cNvSpPr>
              <a:spLocks noChangeArrowheads="1"/>
            </p:cNvSpPr>
            <p:nvPr/>
          </p:nvSpPr>
          <p:spPr bwMode="auto">
            <a:xfrm>
              <a:off x="1649627" y="374201"/>
              <a:ext cx="760910"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SFRs</a:t>
              </a:r>
            </a:p>
          </p:txBody>
        </p:sp>
        <p:pic>
          <p:nvPicPr>
            <p:cNvPr id="85" name="Picture 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9493" y="103208"/>
              <a:ext cx="623672" cy="54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537" y="5992885"/>
              <a:ext cx="622146" cy="45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78"/>
            <p:cNvSpPr>
              <a:spLocks noChangeArrowheads="1"/>
            </p:cNvSpPr>
            <p:nvPr/>
          </p:nvSpPr>
          <p:spPr bwMode="auto">
            <a:xfrm>
              <a:off x="1028699" y="5683653"/>
              <a:ext cx="1035436"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Industrial</a:t>
              </a:r>
            </a:p>
          </p:txBody>
        </p:sp>
        <p:pic>
          <p:nvPicPr>
            <p:cNvPr id="88"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0629" y="3890199"/>
              <a:ext cx="503238" cy="25241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7"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5377" y="3625755"/>
              <a:ext cx="503238" cy="252413"/>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0"/>
            <p:cNvSpPr>
              <a:spLocks noChangeArrowheads="1"/>
            </p:cNvSpPr>
            <p:nvPr/>
          </p:nvSpPr>
          <p:spPr bwMode="auto">
            <a:xfrm>
              <a:off x="2016782" y="4126661"/>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Nature </a:t>
              </a:r>
              <a:r>
                <a:rPr lang="en-GB" sz="1400" b="1" dirty="0" smtClean="0">
                  <a:solidFill>
                    <a:srgbClr val="000000"/>
                  </a:solidFill>
                </a:rPr>
                <a:t>Reserve</a:t>
              </a:r>
              <a:endParaRPr lang="en-GB" sz="1400" b="1" dirty="0" smtClean="0">
                <a:solidFill>
                  <a:srgbClr val="000000"/>
                </a:solidFill>
              </a:endParaRPr>
            </a:p>
          </p:txBody>
        </p:sp>
        <p:sp>
          <p:nvSpPr>
            <p:cNvPr id="91" name="Rectangle 80"/>
            <p:cNvSpPr>
              <a:spLocks noChangeArrowheads="1"/>
            </p:cNvSpPr>
            <p:nvPr/>
          </p:nvSpPr>
          <p:spPr bwMode="auto">
            <a:xfrm>
              <a:off x="1389308" y="6449337"/>
              <a:ext cx="968292" cy="4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lnSpc>
                  <a:spcPct val="70000"/>
                </a:lnSpc>
                <a:spcBef>
                  <a:spcPct val="0"/>
                </a:spcBef>
                <a:spcAft>
                  <a:spcPct val="0"/>
                </a:spcAft>
              </a:pPr>
              <a:r>
                <a:rPr lang="en-GB" sz="1400" b="1" dirty="0" smtClean="0">
                  <a:solidFill>
                    <a:srgbClr val="000000"/>
                  </a:solidFill>
                </a:rPr>
                <a:t>Estuary</a:t>
              </a:r>
            </a:p>
          </p:txBody>
        </p:sp>
        <p:cxnSp>
          <p:nvCxnSpPr>
            <p:cNvPr id="92" name="Straight Arrow Connector 91"/>
            <p:cNvCxnSpPr/>
            <p:nvPr/>
          </p:nvCxnSpPr>
          <p:spPr>
            <a:xfrm flipV="1">
              <a:off x="1942248" y="6497054"/>
              <a:ext cx="223434" cy="114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flipV="1">
            <a:off x="3093875" y="1141126"/>
            <a:ext cx="416318" cy="117907"/>
          </a:xfrm>
          <a:prstGeom prst="straightConnector1">
            <a:avLst/>
          </a:prstGeom>
          <a:ln w="69850" cmpd="sng">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4353021" y="893745"/>
            <a:ext cx="459700" cy="19092"/>
          </a:xfrm>
          <a:prstGeom prst="straightConnector1">
            <a:avLst/>
          </a:prstGeom>
          <a:ln w="76200">
            <a:solidFill>
              <a:schemeClr val="tx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64" idx="34"/>
          </p:cNvCxnSpPr>
          <p:nvPr/>
        </p:nvCxnSpPr>
        <p:spPr>
          <a:xfrm>
            <a:off x="3278320" y="2383771"/>
            <a:ext cx="613265" cy="162641"/>
          </a:xfrm>
          <a:prstGeom prst="straightConnector1">
            <a:avLst/>
          </a:prstGeom>
          <a:ln w="76200">
            <a:solidFill>
              <a:srgbClr val="0099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5212723" y="3943176"/>
            <a:ext cx="408693" cy="30775"/>
          </a:xfrm>
          <a:prstGeom prst="straightConnector1">
            <a:avLst/>
          </a:prstGeom>
          <a:ln w="76200">
            <a:solidFill>
              <a:schemeClr val="tx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536961" y="6306437"/>
            <a:ext cx="446673" cy="0"/>
          </a:xfrm>
          <a:prstGeom prst="straightConnector1">
            <a:avLst/>
          </a:prstGeom>
          <a:ln w="69850" cmpd="sng">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64" idx="93"/>
          </p:cNvCxnSpPr>
          <p:nvPr/>
        </p:nvCxnSpPr>
        <p:spPr>
          <a:xfrm flipH="1" flipV="1">
            <a:off x="4878174" y="5301643"/>
            <a:ext cx="641374" cy="8995"/>
          </a:xfrm>
          <a:prstGeom prst="straightConnector1">
            <a:avLst/>
          </a:prstGeom>
          <a:ln w="7620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4198583300"/>
              </p:ext>
            </p:extLst>
          </p:nvPr>
        </p:nvGraphicFramePr>
        <p:xfrm>
          <a:off x="56890" y="796940"/>
          <a:ext cx="8934146" cy="5810196"/>
        </p:xfrm>
        <a:graphic>
          <a:graphicData uri="http://schemas.openxmlformats.org/drawingml/2006/table">
            <a:tbl>
              <a:tblPr firstRow="1" bandRow="1">
                <a:tableStyleId>{5C22544A-7EE6-4342-B048-85BDC9FD1C3A}</a:tableStyleId>
              </a:tblPr>
              <a:tblGrid>
                <a:gridCol w="525538"/>
                <a:gridCol w="525538"/>
                <a:gridCol w="525538"/>
                <a:gridCol w="525538"/>
                <a:gridCol w="565860"/>
                <a:gridCol w="628923"/>
                <a:gridCol w="97400"/>
                <a:gridCol w="809969"/>
                <a:gridCol w="525538"/>
                <a:gridCol w="525538"/>
                <a:gridCol w="393338"/>
                <a:gridCol w="605642"/>
                <a:gridCol w="577634"/>
                <a:gridCol w="525538"/>
                <a:gridCol w="525538"/>
                <a:gridCol w="525538"/>
                <a:gridCol w="525538"/>
              </a:tblGrid>
              <a:tr h="484183">
                <a:tc>
                  <a:txBody>
                    <a:bodyPr/>
                    <a:lstStyle/>
                    <a:p>
                      <a:r>
                        <a:rPr lang="en-ZA" sz="2000" smtClean="0">
                          <a:solidFill>
                            <a:schemeClr val="tx1"/>
                          </a:solidFill>
                        </a:rPr>
                        <a:t>Sc </a:t>
                      </a:r>
                      <a:r>
                        <a:rPr lang="en-ZA" sz="2000" smtClean="0">
                          <a:solidFill>
                            <a:schemeClr val="tx1"/>
                          </a:solidFill>
                        </a:rPr>
                        <a:t>D</a:t>
                      </a:r>
                      <a:endParaRPr lang="en-ZA" sz="2000"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ZA" sz="2000" smtClean="0">
                          <a:solidFill>
                            <a:schemeClr val="tx1"/>
                          </a:solidFill>
                        </a:rPr>
                        <a:t>Sc </a:t>
                      </a:r>
                      <a:r>
                        <a:rPr lang="en-ZA" sz="2000" smtClean="0">
                          <a:solidFill>
                            <a:schemeClr val="tx1"/>
                          </a:solidFill>
                        </a:rPr>
                        <a:t>C</a:t>
                      </a:r>
                      <a:endParaRPr lang="en-ZA" sz="2000"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ZA" sz="2000" smtClean="0">
                          <a:solidFill>
                            <a:schemeClr val="tx1"/>
                          </a:solidFill>
                        </a:rPr>
                        <a:t>Sc</a:t>
                      </a:r>
                      <a:r>
                        <a:rPr lang="en-ZA" sz="2000" baseline="0" smtClean="0">
                          <a:solidFill>
                            <a:schemeClr val="tx1"/>
                          </a:solidFill>
                        </a:rPr>
                        <a:t> </a:t>
                      </a:r>
                      <a:r>
                        <a:rPr lang="en-ZA" sz="2000" baseline="0" smtClean="0">
                          <a:solidFill>
                            <a:schemeClr val="tx1"/>
                          </a:solidFill>
                        </a:rPr>
                        <a:t>B</a:t>
                      </a:r>
                      <a:endParaRPr lang="en-ZA" sz="2000"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ZA" sz="2000" smtClean="0">
                          <a:solidFill>
                            <a:schemeClr val="tx1"/>
                          </a:solidFill>
                        </a:rPr>
                        <a:t>Sc</a:t>
                      </a:r>
                      <a:r>
                        <a:rPr lang="en-ZA" sz="2000" baseline="0" smtClean="0">
                          <a:solidFill>
                            <a:schemeClr val="tx1"/>
                          </a:solidFill>
                        </a:rPr>
                        <a:t> </a:t>
                      </a:r>
                      <a:r>
                        <a:rPr lang="en-ZA" sz="2000" baseline="0" dirty="0" smtClean="0">
                          <a:solidFill>
                            <a:schemeClr val="tx1"/>
                          </a:solidFill>
                        </a:rPr>
                        <a:t>A</a:t>
                      </a:r>
                      <a:endParaRPr lang="en-ZA" sz="2000"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ZA" sz="2000" dirty="0" smtClean="0">
                          <a:solidFill>
                            <a:schemeClr val="tx1"/>
                          </a:solidFill>
                        </a:rPr>
                        <a:t>REC</a:t>
                      </a:r>
                      <a:endParaRPr lang="en-ZA" sz="2000"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a:txBody>
                    <a:bodyPr/>
                    <a:lstStyle/>
                    <a:p>
                      <a:r>
                        <a:rPr lang="en-ZA" sz="2000" dirty="0" smtClean="0">
                          <a:solidFill>
                            <a:schemeClr val="tx1"/>
                          </a:solidFill>
                        </a:rPr>
                        <a:t>PES</a:t>
                      </a:r>
                      <a:endParaRPr lang="en-ZA" sz="2000"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dirty="0" smtClean="0">
                          <a:solidFill>
                            <a:schemeClr val="tx1"/>
                          </a:solidFill>
                          <a:latin typeface="+mn-lt"/>
                          <a:ea typeface="+mn-ea"/>
                          <a:cs typeface="+mn-cs"/>
                        </a:rPr>
                        <a:t>PES</a:t>
                      </a:r>
                      <a:endParaRPr lang="en-ZA" sz="2000" b="1" kern="1200" dirty="0">
                        <a:solidFill>
                          <a:schemeClr val="tx1"/>
                        </a:solidFill>
                        <a:latin typeface="+mn-lt"/>
                        <a:ea typeface="+mn-ea"/>
                        <a:cs typeface="+mn-cs"/>
                      </a:endParaRPr>
                    </a:p>
                  </a:txBody>
                  <a:tcPr marL="36000" marR="36000" marT="36000" marB="36000">
                    <a:lnL w="38100" cap="flat" cmpd="sng" algn="ctr">
                      <a:no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dirty="0" smtClean="0">
                          <a:solidFill>
                            <a:schemeClr val="tx1"/>
                          </a:solidFill>
                          <a:latin typeface="+mn-lt"/>
                          <a:ea typeface="+mn-ea"/>
                          <a:cs typeface="+mn-cs"/>
                        </a:rPr>
                        <a:t>REC</a:t>
                      </a:r>
                      <a:endParaRPr lang="en-ZA" sz="2000" b="1" kern="1200" dirty="0">
                        <a:solidFill>
                          <a:schemeClr val="tx1"/>
                        </a:solidFill>
                        <a:latin typeface="+mn-lt"/>
                        <a:ea typeface="+mn-ea"/>
                        <a:cs typeface="+mn-cs"/>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smtClean="0">
                          <a:solidFill>
                            <a:schemeClr val="tx1"/>
                          </a:solidFill>
                          <a:latin typeface="+mn-lt"/>
                          <a:ea typeface="+mn-ea"/>
                          <a:cs typeface="+mn-cs"/>
                        </a:rPr>
                        <a:t>Sc </a:t>
                      </a:r>
                      <a:r>
                        <a:rPr lang="en-ZA" sz="2000" b="1" kern="1200" smtClean="0">
                          <a:solidFill>
                            <a:schemeClr val="tx1"/>
                          </a:solidFill>
                          <a:latin typeface="+mn-lt"/>
                          <a:ea typeface="+mn-ea"/>
                          <a:cs typeface="+mn-cs"/>
                        </a:rPr>
                        <a:t>A</a:t>
                      </a:r>
                      <a:endParaRPr lang="en-ZA" sz="2000" b="1" kern="1200" dirty="0">
                        <a:solidFill>
                          <a:schemeClr val="tx1"/>
                        </a:solidFill>
                        <a:latin typeface="+mn-lt"/>
                        <a:ea typeface="+mn-ea"/>
                        <a:cs typeface="+mn-cs"/>
                      </a:endParaRPr>
                    </a:p>
                  </a:txBody>
                  <a:tcPr marL="36000" marR="36000" marT="36000" marB="36000">
                    <a:lnL w="5715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smtClean="0">
                          <a:solidFill>
                            <a:schemeClr val="tx1"/>
                          </a:solidFill>
                          <a:latin typeface="+mn-lt"/>
                          <a:ea typeface="+mn-ea"/>
                          <a:cs typeface="+mn-cs"/>
                        </a:rPr>
                        <a:t>Sc </a:t>
                      </a:r>
                      <a:r>
                        <a:rPr lang="en-ZA" sz="2000" b="1" kern="1200" smtClean="0">
                          <a:solidFill>
                            <a:schemeClr val="tx1"/>
                          </a:solidFill>
                          <a:latin typeface="+mn-lt"/>
                          <a:ea typeface="+mn-ea"/>
                          <a:cs typeface="+mn-cs"/>
                        </a:rPr>
                        <a:t>B</a:t>
                      </a:r>
                      <a:endParaRPr lang="en-ZA" sz="2000" b="1" kern="1200" dirty="0">
                        <a:solidFill>
                          <a:schemeClr val="tx1"/>
                        </a:solidFill>
                        <a:latin typeface="+mn-lt"/>
                        <a:ea typeface="+mn-ea"/>
                        <a:cs typeface="+mn-cs"/>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smtClean="0">
                          <a:solidFill>
                            <a:schemeClr val="tx1"/>
                          </a:solidFill>
                          <a:latin typeface="+mn-lt"/>
                          <a:ea typeface="+mn-ea"/>
                          <a:cs typeface="+mn-cs"/>
                        </a:rPr>
                        <a:t>Sc </a:t>
                      </a:r>
                      <a:r>
                        <a:rPr lang="en-ZA" sz="2000" b="1" kern="1200" smtClean="0">
                          <a:solidFill>
                            <a:schemeClr val="tx1"/>
                          </a:solidFill>
                          <a:latin typeface="+mn-lt"/>
                          <a:ea typeface="+mn-ea"/>
                          <a:cs typeface="+mn-cs"/>
                        </a:rPr>
                        <a:t>C</a:t>
                      </a:r>
                      <a:endParaRPr lang="en-ZA" sz="2000" b="1" kern="1200" dirty="0">
                        <a:solidFill>
                          <a:schemeClr val="tx1"/>
                        </a:solidFill>
                        <a:latin typeface="+mn-lt"/>
                        <a:ea typeface="+mn-ea"/>
                        <a:cs typeface="+mn-cs"/>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ZA" sz="2000" b="1" kern="1200" smtClean="0">
                          <a:solidFill>
                            <a:schemeClr val="tx1"/>
                          </a:solidFill>
                          <a:latin typeface="+mn-lt"/>
                          <a:ea typeface="+mn-ea"/>
                          <a:cs typeface="+mn-cs"/>
                        </a:rPr>
                        <a:t>Sc </a:t>
                      </a:r>
                      <a:r>
                        <a:rPr lang="en-ZA" sz="2000" b="1" kern="1200" smtClean="0">
                          <a:solidFill>
                            <a:schemeClr val="tx1"/>
                          </a:solidFill>
                          <a:latin typeface="+mn-lt"/>
                          <a:ea typeface="+mn-ea"/>
                          <a:cs typeface="+mn-cs"/>
                        </a:rPr>
                        <a:t>D</a:t>
                      </a:r>
                      <a:endParaRPr lang="en-ZA" sz="2000" b="1" kern="1200" dirty="0">
                        <a:solidFill>
                          <a:schemeClr val="tx1"/>
                        </a:solidFill>
                        <a:latin typeface="+mn-lt"/>
                        <a:ea typeface="+mn-ea"/>
                        <a:cs typeface="+mn-cs"/>
                      </a:endParaRPr>
                    </a:p>
                  </a:txBody>
                  <a:tcPr marL="36000" marR="36000" marT="36000" marB="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4183">
                <a:tc>
                  <a:txBody>
                    <a:bodyPr/>
                    <a:lstStyle/>
                    <a:p>
                      <a:endParaRPr lang="en-ZA" sz="2200"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484183">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pPr algn="ctr"/>
                      <a:r>
                        <a:rPr lang="en-ZA" sz="2200" b="1" dirty="0" smtClean="0">
                          <a:solidFill>
                            <a:schemeClr val="tx1"/>
                          </a:solidFill>
                        </a:rPr>
                        <a:t>E</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0099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57150"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484183">
                <a:tc>
                  <a:txBody>
                    <a:bodyPr/>
                    <a:lstStyle/>
                    <a:p>
                      <a:pPr algn="ct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484183">
                <a:tc gridSpan="5">
                  <a:txBody>
                    <a:bodyPr/>
                    <a:lstStyle/>
                    <a:p>
                      <a:pPr algn="l"/>
                      <a:endParaRPr lang="en-ZA" sz="1800" b="1" dirty="0">
                        <a:solidFill>
                          <a:schemeClr val="tx1"/>
                        </a:solidFill>
                        <a:latin typeface="Futura Md BT" panose="020B0602020204020303" pitchFamily="34" charset="0"/>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endParaRPr lang="en-ZA" sz="2200" b="1">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a:endParaRPr lang="en-ZA" sz="2200" b="1">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a:endParaRPr lang="en-ZA" sz="2200" b="1">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ctr"/>
                      <a:endParaRPr lang="en-ZA" sz="2200" b="1">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84183">
                <a:tc>
                  <a:txBody>
                    <a:bodyPr/>
                    <a:lstStyle/>
                    <a:p>
                      <a:pPr algn="ctr"/>
                      <a:endParaRPr lang="en-ZA" sz="2200" b="1" dirty="0">
                        <a:solidFill>
                          <a:schemeClr val="bg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bg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bg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bg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bg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bg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200" b="1" dirty="0" smtClean="0">
                          <a:solidFill>
                            <a:schemeClr val="bg1"/>
                          </a:solidFill>
                        </a:rPr>
                        <a:t>B</a:t>
                      </a:r>
                      <a:endParaRPr lang="en-ZA" sz="2200" b="1" dirty="0">
                        <a:solidFill>
                          <a:schemeClr val="bg1"/>
                        </a:solidFill>
                      </a:endParaRPr>
                    </a:p>
                  </a:txBody>
                  <a:tcPr marL="36000" marR="36000" marT="36000" marB="36000">
                    <a:lnL w="38100" cap="flat" cmpd="sng" algn="ctr">
                      <a:noFill/>
                      <a:prstDash val="solid"/>
                      <a:round/>
                      <a:headEnd type="none" w="med" len="med"/>
                      <a:tailEnd type="none" w="med" len="med"/>
                    </a:lnL>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156DFB"/>
                    </a:solidFill>
                  </a:tcPr>
                </a:tc>
                <a:tc>
                  <a:txBody>
                    <a:bodyPr/>
                    <a:lstStyle/>
                    <a:p>
                      <a:pPr algn="ctr"/>
                      <a:r>
                        <a:rPr lang="en-ZA" sz="2200" b="1" dirty="0" smtClean="0">
                          <a:solidFill>
                            <a:schemeClr val="bg1"/>
                          </a:solidFill>
                        </a:rPr>
                        <a:t>B</a:t>
                      </a:r>
                      <a:endParaRPr lang="en-ZA" sz="2200" b="1" dirty="0">
                        <a:solidFill>
                          <a:schemeClr val="bg1"/>
                        </a:solidFill>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156DFB"/>
                    </a:solid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FF00"/>
                    </a:solidFill>
                  </a:tcPr>
                </a:tc>
                <a:tc>
                  <a:txBody>
                    <a:bodyPr/>
                    <a:lstStyle/>
                    <a:p>
                      <a:pPr algn="ctr"/>
                      <a:r>
                        <a:rPr lang="en-ZA" sz="2200" b="1" dirty="0" smtClean="0">
                          <a:solidFill>
                            <a:schemeClr val="bg1"/>
                          </a:solidFill>
                        </a:rPr>
                        <a:t>B</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156DFB"/>
                    </a:solidFill>
                  </a:tcPr>
                </a:tc>
                <a:tc>
                  <a:txBody>
                    <a:bodyPr/>
                    <a:lstStyle/>
                    <a:p>
                      <a:pPr algn="ctr"/>
                      <a:r>
                        <a:rPr lang="en-ZA" sz="2200" b="1" dirty="0" smtClean="0">
                          <a:solidFill>
                            <a:schemeClr val="bg1"/>
                          </a:solidFill>
                        </a:rPr>
                        <a:t>B</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156DFB"/>
                    </a:solidFill>
                  </a:tcPr>
                </a:tc>
                <a:tc>
                  <a:txBody>
                    <a:bodyPr/>
                    <a:lstStyle/>
                    <a:p>
                      <a:pPr algn="ctr"/>
                      <a:r>
                        <a:rPr lang="en-ZA" sz="2200" b="1" dirty="0" smtClean="0">
                          <a:solidFill>
                            <a:schemeClr val="bg1"/>
                          </a:solidFill>
                        </a:rPr>
                        <a:t>B/C</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a:gsLst>
                        <a:gs pos="41652">
                          <a:schemeClr val="tx2">
                            <a:lumMod val="75000"/>
                          </a:schemeClr>
                        </a:gs>
                        <a:gs pos="89000">
                          <a:srgbClr val="00FF00"/>
                        </a:gs>
                        <a:gs pos="0">
                          <a:schemeClr val="accent1">
                            <a:lumMod val="75000"/>
                          </a:schemeClr>
                        </a:gs>
                        <a:gs pos="100000">
                          <a:srgbClr val="00FF00"/>
                        </a:gs>
                      </a:gsLst>
                      <a:lin ang="0" scaled="1"/>
                    </a:gradFill>
                  </a:tcPr>
                </a:tc>
              </a:tr>
              <a:tr h="484183">
                <a:tc>
                  <a:txBody>
                    <a:bodyPr/>
                    <a:lstStyle/>
                    <a:p>
                      <a:pPr algn="ct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484183">
                <a:tc>
                  <a:txBody>
                    <a:bodyPr/>
                    <a:lstStyle/>
                    <a:p>
                      <a:pPr algn="ct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84183">
                <a:tc>
                  <a:txBody>
                    <a:bodyPr/>
                    <a:lstStyle/>
                    <a:p>
                      <a:pPr algn="ct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FF00"/>
                    </a:solid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00FF00"/>
                    </a:solidFill>
                  </a:tcPr>
                </a:tc>
                <a:tc>
                  <a:txBody>
                    <a:bodyPr/>
                    <a:lstStyle/>
                    <a:p>
                      <a:pPr algn="ctr"/>
                      <a:r>
                        <a:rPr lang="en-ZA" sz="2200" b="1" dirty="0" smtClean="0">
                          <a:solidFill>
                            <a:schemeClr val="tx1"/>
                          </a:solidFill>
                        </a:rPr>
                        <a:t>C/D</a:t>
                      </a:r>
                      <a:endParaRPr lang="en-ZA" sz="2200" b="1"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a:gsLst>
                        <a:gs pos="41652">
                          <a:srgbClr val="00FF00"/>
                        </a:gs>
                        <a:gs pos="89000">
                          <a:srgbClr val="009900"/>
                        </a:gs>
                        <a:gs pos="0">
                          <a:srgbClr val="00FF00"/>
                        </a:gs>
                        <a:gs pos="100000">
                          <a:srgbClr val="009900"/>
                        </a:gs>
                      </a:gsLst>
                      <a:lin ang="0" scaled="1"/>
                    </a:grad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FF00"/>
                    </a:solid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FF00"/>
                    </a:solidFill>
                  </a:tcPr>
                </a:tc>
                <a:tc>
                  <a:txBody>
                    <a:bodyPr/>
                    <a:lstStyle/>
                    <a:p>
                      <a:pPr algn="ctr"/>
                      <a:r>
                        <a:rPr lang="en-ZA" sz="2200" b="1" dirty="0" smtClean="0">
                          <a:solidFill>
                            <a:schemeClr val="tx1"/>
                          </a:solidFill>
                        </a:rPr>
                        <a:t>C</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FF00"/>
                    </a:solidFill>
                  </a:tcPr>
                </a:tc>
              </a:tr>
              <a:tr h="484183">
                <a:tc>
                  <a:txBody>
                    <a:bodyPr/>
                    <a:lstStyle/>
                    <a:p>
                      <a:pPr algn="ct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484183">
                <a:tc>
                  <a:txBody>
                    <a:bodyPr/>
                    <a:lstStyle/>
                    <a:p>
                      <a:pPr algn="ctr"/>
                      <a:r>
                        <a:rPr lang="en-ZA" sz="2200" b="1" dirty="0" smtClean="0">
                          <a:solidFill>
                            <a:schemeClr val="tx1"/>
                          </a:solidFill>
                        </a:rPr>
                        <a:t>E</a:t>
                      </a:r>
                      <a:endParaRPr lang="en-ZA" sz="2200" b="1"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00"/>
                    </a:solidFill>
                  </a:tcPr>
                </a:tc>
                <a:tc>
                  <a:txBody>
                    <a:bodyPr/>
                    <a:lstStyle/>
                    <a:p>
                      <a:pPr algn="ctr"/>
                      <a:r>
                        <a:rPr lang="en-ZA" sz="2200" b="1" dirty="0" smtClean="0">
                          <a:solidFill>
                            <a:schemeClr val="tx1"/>
                          </a:solidFill>
                        </a:rPr>
                        <a:t>E</a:t>
                      </a:r>
                      <a:endParaRPr lang="en-ZA" sz="2200" b="1" dirty="0">
                        <a:solidFill>
                          <a:schemeClr val="tx1"/>
                        </a:solidFill>
                      </a:endParaRPr>
                    </a:p>
                  </a:txBody>
                  <a:tcPr marL="36000" marR="36000" marT="36000" marB="36000">
                    <a:lnL w="1905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r>
                        <a:rPr lang="en-ZA" sz="2200" b="1" dirty="0" smtClean="0">
                          <a:solidFill>
                            <a:schemeClr val="bg1"/>
                          </a:solidFill>
                        </a:rPr>
                        <a:t>D</a:t>
                      </a:r>
                      <a:endParaRPr lang="en-ZA" sz="2200" b="1" dirty="0">
                        <a:solidFill>
                          <a:schemeClr val="bg1"/>
                        </a:solidFill>
                      </a:endParaRPr>
                    </a:p>
                  </a:txBody>
                  <a:tcPr marL="36000" marR="36000" marT="36000" marB="36000">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009900"/>
                    </a:solidFill>
                  </a:tcPr>
                </a:tc>
                <a:tc>
                  <a:txBody>
                    <a:bodyPr/>
                    <a:lstStyle/>
                    <a:p>
                      <a:pPr algn="ctr"/>
                      <a:r>
                        <a:rPr lang="en-ZA" sz="2200" b="1" dirty="0" smtClean="0">
                          <a:solidFill>
                            <a:schemeClr val="tx1"/>
                          </a:solidFill>
                        </a:rPr>
                        <a:t>E</a:t>
                      </a:r>
                      <a:endParaRPr lang="en-ZA" sz="2200" b="1" dirty="0">
                        <a:solidFill>
                          <a:schemeClr val="tx1"/>
                        </a:solidFill>
                      </a:endParaRPr>
                    </a:p>
                  </a:txBody>
                  <a:tcPr marL="36000" marR="36000" marT="36000" marB="36000">
                    <a:lnL w="57150" cap="flat" cmpd="sng" algn="ctr">
                      <a:solidFill>
                        <a:srgbClr val="FF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r h="484183">
                <a:tc>
                  <a:txBody>
                    <a:bodyPr/>
                    <a:lstStyle/>
                    <a:p>
                      <a:endParaRPr lang="en-ZA" dirty="0">
                        <a:solidFill>
                          <a:schemeClr val="tx1"/>
                        </a:solidFill>
                      </a:endParaRPr>
                    </a:p>
                  </a:txBody>
                  <a:tcPr marL="36000" marR="36000" marT="36000" marB="36000">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ZA" sz="20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ZA" sz="2000" b="1" dirty="0">
                        <a:solidFill>
                          <a:schemeClr val="tx1"/>
                        </a:solidFill>
                      </a:endParaRPr>
                    </a:p>
                  </a:txBody>
                  <a:tcPr marL="36000" marR="36000" marT="36000" marB="36000">
                    <a:lnL w="1905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solidFill>
                          <a:schemeClr val="tx1"/>
                        </a:solidFill>
                      </a:endParaRPr>
                    </a:p>
                  </a:txBody>
                  <a:tcPr marL="36000" marR="36000" marT="36000" marB="36000">
                    <a:lnL w="381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ZA" sz="2200" b="1"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ZA" sz="2200" dirty="0">
                        <a:solidFill>
                          <a:schemeClr val="tx1"/>
                        </a:solidFill>
                      </a:endParaRPr>
                    </a:p>
                  </a:txBody>
                  <a:tcPr marL="36000" marR="36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r>
            </a:tbl>
          </a:graphicData>
        </a:graphic>
      </p:graphicFrame>
      <p:sp>
        <p:nvSpPr>
          <p:cNvPr id="103" name="TextBox 102"/>
          <p:cNvSpPr txBox="1"/>
          <p:nvPr/>
        </p:nvSpPr>
        <p:spPr>
          <a:xfrm>
            <a:off x="145544" y="1381814"/>
            <a:ext cx="370075" cy="369332"/>
          </a:xfrm>
          <a:prstGeom prst="rect">
            <a:avLst/>
          </a:prstGeom>
          <a:noFill/>
        </p:spPr>
        <p:txBody>
          <a:bodyPr wrap="square" rtlCol="0">
            <a:spAutoFit/>
          </a:bodyPr>
          <a:lstStyle/>
          <a:p>
            <a:r>
              <a:rPr lang="en-ZA" b="1" dirty="0" smtClean="0"/>
              <a:t>3</a:t>
            </a:r>
            <a:endParaRPr lang="en-ZA" b="1" dirty="0"/>
          </a:p>
        </p:txBody>
      </p:sp>
      <p:sp>
        <p:nvSpPr>
          <p:cNvPr id="104" name="TextBox 103"/>
          <p:cNvSpPr txBox="1"/>
          <p:nvPr/>
        </p:nvSpPr>
        <p:spPr>
          <a:xfrm>
            <a:off x="8603425" y="2878774"/>
            <a:ext cx="370075" cy="369332"/>
          </a:xfrm>
          <a:prstGeom prst="rect">
            <a:avLst/>
          </a:prstGeom>
          <a:noFill/>
        </p:spPr>
        <p:txBody>
          <a:bodyPr wrap="square" rtlCol="0">
            <a:spAutoFit/>
          </a:bodyPr>
          <a:lstStyle/>
          <a:p>
            <a:r>
              <a:rPr lang="en-ZA" b="1" dirty="0" smtClean="0"/>
              <a:t>5</a:t>
            </a:r>
            <a:endParaRPr lang="en-ZA" b="1" dirty="0"/>
          </a:p>
        </p:txBody>
      </p:sp>
      <p:sp>
        <p:nvSpPr>
          <p:cNvPr id="105" name="TextBox 104"/>
          <p:cNvSpPr txBox="1"/>
          <p:nvPr/>
        </p:nvSpPr>
        <p:spPr>
          <a:xfrm>
            <a:off x="8611038" y="4384643"/>
            <a:ext cx="370075" cy="369332"/>
          </a:xfrm>
          <a:prstGeom prst="rect">
            <a:avLst/>
          </a:prstGeom>
          <a:noFill/>
        </p:spPr>
        <p:txBody>
          <a:bodyPr wrap="square" rtlCol="0">
            <a:spAutoFit/>
          </a:bodyPr>
          <a:lstStyle/>
          <a:p>
            <a:r>
              <a:rPr lang="en-ZA" b="1" dirty="0" smtClean="0"/>
              <a:t>7</a:t>
            </a:r>
            <a:endParaRPr lang="en-ZA" b="1" dirty="0"/>
          </a:p>
        </p:txBody>
      </p:sp>
      <p:sp>
        <p:nvSpPr>
          <p:cNvPr id="106" name="TextBox 105"/>
          <p:cNvSpPr txBox="1"/>
          <p:nvPr/>
        </p:nvSpPr>
        <p:spPr>
          <a:xfrm>
            <a:off x="62418" y="5246255"/>
            <a:ext cx="370075" cy="369332"/>
          </a:xfrm>
          <a:prstGeom prst="rect">
            <a:avLst/>
          </a:prstGeom>
          <a:noFill/>
        </p:spPr>
        <p:txBody>
          <a:bodyPr wrap="square" rtlCol="0">
            <a:spAutoFit/>
          </a:bodyPr>
          <a:lstStyle/>
          <a:p>
            <a:r>
              <a:rPr lang="en-ZA" b="1" dirty="0" smtClean="0"/>
              <a:t>8</a:t>
            </a:r>
            <a:endParaRPr lang="en-ZA" b="1" dirty="0"/>
          </a:p>
        </p:txBody>
      </p:sp>
      <p:grpSp>
        <p:nvGrpSpPr>
          <p:cNvPr id="107" name="Group 106"/>
          <p:cNvGrpSpPr/>
          <p:nvPr/>
        </p:nvGrpSpPr>
        <p:grpSpPr>
          <a:xfrm>
            <a:off x="3880165" y="962298"/>
            <a:ext cx="1088246" cy="5482755"/>
            <a:chOff x="3898932" y="863374"/>
            <a:chExt cx="1088246" cy="5482755"/>
          </a:xfrm>
        </p:grpSpPr>
        <p:sp>
          <p:nvSpPr>
            <p:cNvPr id="108" name="Oval 107"/>
            <p:cNvSpPr/>
            <p:nvPr/>
          </p:nvSpPr>
          <p:spPr>
            <a:xfrm>
              <a:off x="4854829" y="6141592"/>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9" name="Oval 108"/>
            <p:cNvSpPr/>
            <p:nvPr/>
          </p:nvSpPr>
          <p:spPr>
            <a:xfrm>
              <a:off x="4325633" y="4035074"/>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0" name="Oval 109"/>
            <p:cNvSpPr/>
            <p:nvPr/>
          </p:nvSpPr>
          <p:spPr>
            <a:xfrm>
              <a:off x="3898932" y="2704149"/>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Oval 110"/>
            <p:cNvSpPr/>
            <p:nvPr/>
          </p:nvSpPr>
          <p:spPr>
            <a:xfrm>
              <a:off x="4835036" y="5221273"/>
              <a:ext cx="132349" cy="204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Oval 111"/>
            <p:cNvSpPr/>
            <p:nvPr/>
          </p:nvSpPr>
          <p:spPr>
            <a:xfrm>
              <a:off x="4134282" y="863374"/>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13" name="Oval 112"/>
            <p:cNvSpPr/>
            <p:nvPr/>
          </p:nvSpPr>
          <p:spPr>
            <a:xfrm>
              <a:off x="3994892" y="1029805"/>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14" name="Oval 113"/>
            <p:cNvSpPr/>
            <p:nvPr/>
          </p:nvSpPr>
          <p:spPr>
            <a:xfrm>
              <a:off x="4212890" y="4216129"/>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15" name="Oval 114"/>
            <p:cNvSpPr/>
            <p:nvPr/>
          </p:nvSpPr>
          <p:spPr>
            <a:xfrm>
              <a:off x="4388706" y="3093370"/>
              <a:ext cx="132349" cy="204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
        <p:nvSpPr>
          <p:cNvPr id="116" name="Rectangular Callout 115"/>
          <p:cNvSpPr/>
          <p:nvPr/>
        </p:nvSpPr>
        <p:spPr>
          <a:xfrm>
            <a:off x="224820" y="2546549"/>
            <a:ext cx="2824553" cy="1260479"/>
          </a:xfrm>
          <a:prstGeom prst="wedgeRectCallout">
            <a:avLst>
              <a:gd name="adj1" fmla="val -3021"/>
              <a:gd name="adj2" fmla="val -6495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smtClean="0">
                <a:solidFill>
                  <a:schemeClr val="tx1"/>
                </a:solidFill>
                <a:latin typeface="Futura Md BT" panose="020B0602020204020303" pitchFamily="34" charset="0"/>
              </a:rPr>
              <a:t>All Sc maintain REC except for Sc  A.  Issues are no EWR releases, unseasonal releases DS.</a:t>
            </a:r>
            <a:endParaRPr lang="en-ZA">
              <a:latin typeface="Futura Md BT" panose="020B0602020204020303" pitchFamily="34" charset="0"/>
            </a:endParaRPr>
          </a:p>
        </p:txBody>
      </p:sp>
      <p:sp>
        <p:nvSpPr>
          <p:cNvPr id="117" name="Rectangular Callout 116"/>
          <p:cNvSpPr/>
          <p:nvPr/>
        </p:nvSpPr>
        <p:spPr>
          <a:xfrm>
            <a:off x="6131166" y="1407354"/>
            <a:ext cx="2664909" cy="1622861"/>
          </a:xfrm>
          <a:prstGeom prst="wedgeRectCallout">
            <a:avLst>
              <a:gd name="adj1" fmla="val 1620"/>
              <a:gd name="adj2" fmla="val 57552"/>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a:solidFill>
                  <a:schemeClr val="tx1"/>
                </a:solidFill>
                <a:latin typeface="Futura Md BT" panose="020B0602020204020303" pitchFamily="34" charset="0"/>
              </a:rPr>
              <a:t>Sc B and C achieve the REC as they both include EWR releases and no unseasonal releases.  Sc D shows some improvement</a:t>
            </a:r>
            <a:endParaRPr lang="en-ZA">
              <a:solidFill>
                <a:schemeClr val="tx1"/>
              </a:solidFill>
              <a:latin typeface="Futura Md BT" panose="020B0602020204020303" pitchFamily="34" charset="0"/>
            </a:endParaRPr>
          </a:p>
        </p:txBody>
      </p:sp>
      <p:sp>
        <p:nvSpPr>
          <p:cNvPr id="118" name="Rectangular Callout 117"/>
          <p:cNvSpPr/>
          <p:nvPr/>
        </p:nvSpPr>
        <p:spPr>
          <a:xfrm>
            <a:off x="247455" y="4056746"/>
            <a:ext cx="2824553" cy="1260479"/>
          </a:xfrm>
          <a:prstGeom prst="wedgeRectCallout">
            <a:avLst>
              <a:gd name="adj1" fmla="val 126"/>
              <a:gd name="adj2" fmla="val 6400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smtClean="0">
                <a:solidFill>
                  <a:schemeClr val="tx1"/>
                </a:solidFill>
                <a:latin typeface="Futura Md BT" panose="020B0602020204020303" pitchFamily="34" charset="0"/>
              </a:rPr>
              <a:t>Only Sc B and C achieves the REC as consist of removing of effluent</a:t>
            </a:r>
            <a:endParaRPr lang="en-ZA">
              <a:latin typeface="Futura Md BT" panose="020B0602020204020303" pitchFamily="34" charset="0"/>
            </a:endParaRPr>
          </a:p>
        </p:txBody>
      </p:sp>
      <p:sp>
        <p:nvSpPr>
          <p:cNvPr id="119" name="Rectangular Callout 118"/>
          <p:cNvSpPr/>
          <p:nvPr/>
        </p:nvSpPr>
        <p:spPr>
          <a:xfrm>
            <a:off x="5943600" y="5386171"/>
            <a:ext cx="3141358" cy="1260479"/>
          </a:xfrm>
          <a:prstGeom prst="wedgeRectCallout">
            <a:avLst>
              <a:gd name="adj1" fmla="val 2119"/>
              <a:gd name="adj2" fmla="val -6697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a:solidFill>
                  <a:schemeClr val="tx1"/>
                </a:solidFill>
                <a:latin typeface="Futura Md BT" panose="020B0602020204020303" pitchFamily="34" charset="0"/>
              </a:rPr>
              <a:t>All Sc maintain REC except for Sc  A.  Issues are no EWR releases, unseasonal releases DS.</a:t>
            </a:r>
            <a:endParaRPr lang="en-ZA">
              <a:latin typeface="Futura Md BT" panose="020B0602020204020303" pitchFamily="34" charset="0"/>
            </a:endParaRPr>
          </a:p>
        </p:txBody>
      </p:sp>
    </p:spTree>
    <p:extLst>
      <p:ext uri="{BB962C8B-B14F-4D97-AF65-F5344CB8AC3E}">
        <p14:creationId xmlns:p14="http://schemas.microsoft.com/office/powerpoint/2010/main" val="24156235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769</Words>
  <Application>Microsoft Office PowerPoint</Application>
  <PresentationFormat>On-screen Show (4:3)</PresentationFormat>
  <Paragraphs>218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Delana</cp:lastModifiedBy>
  <cp:revision>36</cp:revision>
  <dcterms:created xsi:type="dcterms:W3CDTF">2013-09-15T11:26:50Z</dcterms:created>
  <dcterms:modified xsi:type="dcterms:W3CDTF">2013-11-24T08:23:27Z</dcterms:modified>
</cp:coreProperties>
</file>